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5"/>
  </p:notesMasterIdLst>
  <p:sldIdLst>
    <p:sldId id="267" r:id="rId2"/>
    <p:sldId id="257" r:id="rId3"/>
    <p:sldId id="256" r:id="rId4"/>
    <p:sldId id="258" r:id="rId5"/>
    <p:sldId id="259" r:id="rId6"/>
    <p:sldId id="260" r:id="rId7"/>
    <p:sldId id="261" r:id="rId8"/>
    <p:sldId id="262" r:id="rId9"/>
    <p:sldId id="265" r:id="rId10"/>
    <p:sldId id="266" r:id="rId11"/>
    <p:sldId id="263" r:id="rId12"/>
    <p:sldId id="268" r:id="rId13"/>
    <p:sldId id="264" r:id="rId14"/>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93" d="100"/>
          <a:sy n="93" d="100"/>
        </p:scale>
        <p:origin x="522"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hivkarthikeyan11@gmail.com" userId="c76f99c5d169fa56" providerId="LiveId" clId="{4E4541C7-17C6-45DA-B9BD-E5799CED26FA}"/>
    <pc:docChg chg="modSld">
      <pc:chgData name="shivkarthikeyan11@gmail.com" userId="c76f99c5d169fa56" providerId="LiveId" clId="{4E4541C7-17C6-45DA-B9BD-E5799CED26FA}" dt="2023-09-07T05:37:42.197" v="1" actId="1076"/>
      <pc:docMkLst>
        <pc:docMk/>
      </pc:docMkLst>
      <pc:sldChg chg="modSp mod">
        <pc:chgData name="shivkarthikeyan11@gmail.com" userId="c76f99c5d169fa56" providerId="LiveId" clId="{4E4541C7-17C6-45DA-B9BD-E5799CED26FA}" dt="2023-09-07T05:37:42.197" v="1" actId="1076"/>
        <pc:sldMkLst>
          <pc:docMk/>
          <pc:sldMk cId="0" sldId="263"/>
        </pc:sldMkLst>
        <pc:spChg chg="mod">
          <ac:chgData name="shivkarthikeyan11@gmail.com" userId="c76f99c5d169fa56" providerId="LiveId" clId="{4E4541C7-17C6-45DA-B9BD-E5799CED26FA}" dt="2023-09-07T05:37:37.324" v="0" actId="1076"/>
          <ac:spMkLst>
            <pc:docMk/>
            <pc:sldMk cId="0" sldId="263"/>
            <ac:spMk id="5" creationId="{00000000-0000-0000-0000-000000000000}"/>
          </ac:spMkLst>
        </pc:spChg>
        <pc:spChg chg="mod">
          <ac:chgData name="shivkarthikeyan11@gmail.com" userId="c76f99c5d169fa56" providerId="LiveId" clId="{4E4541C7-17C6-45DA-B9BD-E5799CED26FA}" dt="2023-09-07T05:37:42.197" v="1" actId="1076"/>
          <ac:spMkLst>
            <pc:docMk/>
            <pc:sldMk cId="0" sldId="263"/>
            <ac:spMk id="13"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486265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2">
            <a:lumMod val="60000"/>
            <a:lumOff val="40000"/>
          </a:schemeClr>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23D09407-53BC-485E-B4CE-BC5E4FC4B2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4630034" cy="8229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921DB988-49FC-4608-B0A2-E2F3A40190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6" y="0"/>
            <a:ext cx="14630034" cy="8229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18AB0FE1-DD8B-6460-B0FE-943CA9DC0B07}"/>
              </a:ext>
            </a:extLst>
          </p:cNvPr>
          <p:cNvSpPr/>
          <p:nvPr/>
        </p:nvSpPr>
        <p:spPr>
          <a:xfrm>
            <a:off x="930564" y="4362317"/>
            <a:ext cx="12768905" cy="931014"/>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b="1" kern="1200" cap="none" spc="0" dirty="0">
                <a:ln w="12700">
                  <a:solidFill>
                    <a:schemeClr val="tx2">
                      <a:lumMod val="75000"/>
                    </a:schemeClr>
                  </a:solidFill>
                  <a:prstDash val="solid"/>
                </a:ln>
                <a:solidFill>
                  <a:schemeClr val="tx2"/>
                </a:solidFill>
                <a:effectLst>
                  <a:outerShdw dist="38100" dir="2640000" algn="bl" rotWithShape="0">
                    <a:schemeClr val="tx2">
                      <a:lumMod val="75000"/>
                    </a:schemeClr>
                  </a:outerShdw>
                </a:effectLst>
                <a:latin typeface="Aharoni" panose="02010803020104030203" pitchFamily="2" charset="-79"/>
                <a:ea typeface="+mj-ea"/>
                <a:cs typeface="Aharoni" panose="02010803020104030203" pitchFamily="2" charset="-79"/>
              </a:rPr>
              <a:t>GYM-DATABASE MANAGEMENT SYSTEM</a:t>
            </a:r>
          </a:p>
        </p:txBody>
      </p:sp>
      <p:grpSp>
        <p:nvGrpSpPr>
          <p:cNvPr id="23" name="Group 22">
            <a:extLst>
              <a:ext uri="{FF2B5EF4-FFF2-40B4-BE49-F238E27FC236}">
                <a16:creationId xmlns:a16="http://schemas.microsoft.com/office/drawing/2014/main" id="{E9B930FD-8671-4C4C-ADCF-73AC1D0CD41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1612096" y="0"/>
            <a:ext cx="3017938" cy="2609199"/>
            <a:chOff x="-305" y="-4155"/>
            <a:chExt cx="2514948" cy="2174333"/>
          </a:xfrm>
        </p:grpSpPr>
        <p:sp>
          <p:nvSpPr>
            <p:cNvPr id="24" name="Freeform: Shape 23">
              <a:extLst>
                <a:ext uri="{FF2B5EF4-FFF2-40B4-BE49-F238E27FC236}">
                  <a16:creationId xmlns:a16="http://schemas.microsoft.com/office/drawing/2014/main" id="{C35B12C1-569C-4E37-AA33-7EF215F201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Shape 24">
              <a:extLst>
                <a:ext uri="{FF2B5EF4-FFF2-40B4-BE49-F238E27FC236}">
                  <a16:creationId xmlns:a16="http://schemas.microsoft.com/office/drawing/2014/main" id="{F23E2660-7810-46F6-8752-187127C830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Shape 25">
              <a:extLst>
                <a:ext uri="{FF2B5EF4-FFF2-40B4-BE49-F238E27FC236}">
                  <a16:creationId xmlns:a16="http://schemas.microsoft.com/office/drawing/2014/main" id="{C991DC45-0378-45B3-B325-FB8F98545E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27" name="Freeform: Shape 26">
              <a:extLst>
                <a:ext uri="{FF2B5EF4-FFF2-40B4-BE49-F238E27FC236}">
                  <a16:creationId xmlns:a16="http://schemas.microsoft.com/office/drawing/2014/main" id="{E228F5BA-5150-4554-B7EA-93F371F3B1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8" name="Picture 7" descr="A computer screen with arms and text">
            <a:extLst>
              <a:ext uri="{FF2B5EF4-FFF2-40B4-BE49-F238E27FC236}">
                <a16:creationId xmlns:a16="http://schemas.microsoft.com/office/drawing/2014/main" id="{823638D1-1EA8-0ACE-43BC-F51F0B92EBA9}"/>
              </a:ext>
            </a:extLst>
          </p:cNvPr>
          <p:cNvPicPr>
            <a:picLocks noChangeAspect="1"/>
          </p:cNvPicPr>
          <p:nvPr/>
        </p:nvPicPr>
        <p:blipFill>
          <a:blip r:embed="rId2"/>
          <a:stretch>
            <a:fillRect/>
          </a:stretch>
        </p:blipFill>
        <p:spPr>
          <a:xfrm>
            <a:off x="4522150" y="710920"/>
            <a:ext cx="5512357" cy="3403880"/>
          </a:xfrm>
          <a:prstGeom prst="rect">
            <a:avLst/>
          </a:prstGeom>
        </p:spPr>
      </p:pic>
      <p:grpSp>
        <p:nvGrpSpPr>
          <p:cNvPr id="29" name="Group 28">
            <a:extLst>
              <a:ext uri="{FF2B5EF4-FFF2-40B4-BE49-F238E27FC236}">
                <a16:creationId xmlns:a16="http://schemas.microsoft.com/office/drawing/2014/main" id="{383C2651-AE0C-4AE4-8725-E2F9414FE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flipH="1">
            <a:off x="-366" y="5187454"/>
            <a:ext cx="4054111" cy="3042146"/>
            <a:chOff x="-305" y="-1"/>
            <a:chExt cx="3832880" cy="2876136"/>
          </a:xfrm>
        </p:grpSpPr>
        <p:sp>
          <p:nvSpPr>
            <p:cNvPr id="30" name="Freeform: Shape 29">
              <a:extLst>
                <a:ext uri="{FF2B5EF4-FFF2-40B4-BE49-F238E27FC236}">
                  <a16:creationId xmlns:a16="http://schemas.microsoft.com/office/drawing/2014/main" id="{CCE13265-B5D2-47B4-A199-E05F390D5B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30">
              <a:extLst>
                <a:ext uri="{FF2B5EF4-FFF2-40B4-BE49-F238E27FC236}">
                  <a16:creationId xmlns:a16="http://schemas.microsoft.com/office/drawing/2014/main" id="{693EBD03-D832-462C-9304-7273698ED4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Freeform: Shape 31">
              <a:extLst>
                <a:ext uri="{FF2B5EF4-FFF2-40B4-BE49-F238E27FC236}">
                  <a16:creationId xmlns:a16="http://schemas.microsoft.com/office/drawing/2014/main" id="{0D53D3E2-805E-40D2-964F-352BF6D476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Freeform: Shape 32">
              <a:extLst>
                <a:ext uri="{FF2B5EF4-FFF2-40B4-BE49-F238E27FC236}">
                  <a16:creationId xmlns:a16="http://schemas.microsoft.com/office/drawing/2014/main" id="{B7A9A916-A926-43E6-800F-432ABC3F24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1793239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2">
            <a:lumMod val="40000"/>
            <a:lumOff val="60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79EE5B5-19E0-2104-95F8-08E18BA4C546}"/>
              </a:ext>
            </a:extLst>
          </p:cNvPr>
          <p:cNvPicPr>
            <a:picLocks noChangeAspect="1"/>
          </p:cNvPicPr>
          <p:nvPr/>
        </p:nvPicPr>
        <p:blipFill>
          <a:blip r:embed="rId2"/>
          <a:stretch>
            <a:fillRect/>
          </a:stretch>
        </p:blipFill>
        <p:spPr>
          <a:xfrm>
            <a:off x="7663543" y="1647369"/>
            <a:ext cx="6011339" cy="4934861"/>
          </a:xfrm>
          <a:prstGeom prst="rect">
            <a:avLst/>
          </a:prstGeom>
        </p:spPr>
      </p:pic>
      <p:sp>
        <p:nvSpPr>
          <p:cNvPr id="4" name="Rectangle 3">
            <a:extLst>
              <a:ext uri="{FF2B5EF4-FFF2-40B4-BE49-F238E27FC236}">
                <a16:creationId xmlns:a16="http://schemas.microsoft.com/office/drawing/2014/main" id="{C9634EF1-FBCF-1973-8120-816D7598E5B3}"/>
              </a:ext>
            </a:extLst>
          </p:cNvPr>
          <p:cNvSpPr/>
          <p:nvPr/>
        </p:nvSpPr>
        <p:spPr>
          <a:xfrm>
            <a:off x="582972" y="3576935"/>
            <a:ext cx="6732228" cy="923330"/>
          </a:xfrm>
          <a:prstGeom prst="rect">
            <a:avLst/>
          </a:prstGeom>
          <a:noFill/>
        </p:spPr>
        <p:txBody>
          <a:bodyPr wrap="none" lIns="91440" tIns="45720" rIns="91440" bIns="45720">
            <a:spAutoFit/>
          </a:bodyPr>
          <a:lstStyle/>
          <a:p>
            <a:pPr algn="ctr"/>
            <a:r>
              <a:rPr lang="en-US" sz="5400" b="1" cap="none" spc="0" dirty="0">
                <a:ln w="0"/>
                <a:solidFill>
                  <a:schemeClr val="tx1"/>
                </a:solidFill>
                <a:effectLst>
                  <a:outerShdw blurRad="38100" dist="19050" dir="2700000" algn="tl" rotWithShape="0">
                    <a:schemeClr val="dk1">
                      <a:alpha val="40000"/>
                    </a:schemeClr>
                  </a:outerShdw>
                </a:effectLst>
              </a:rPr>
              <a:t>3.USE-CASE DIAGRAM:</a:t>
            </a:r>
          </a:p>
        </p:txBody>
      </p:sp>
    </p:spTree>
    <p:extLst>
      <p:ext uri="{BB962C8B-B14F-4D97-AF65-F5344CB8AC3E}">
        <p14:creationId xmlns:p14="http://schemas.microsoft.com/office/powerpoint/2010/main" val="29723166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txBody>
          <a:bodyPr/>
          <a:lstStyle/>
          <a:p>
            <a:endParaRPr lang="en-IN"/>
          </a:p>
        </p:txBody>
      </p:sp>
      <p:sp>
        <p:nvSpPr>
          <p:cNvPr id="3" name="Shape 1"/>
          <p:cNvSpPr/>
          <p:nvPr/>
        </p:nvSpPr>
        <p:spPr>
          <a:xfrm>
            <a:off x="0" y="0"/>
            <a:ext cx="14630400" cy="8229600"/>
          </a:xfrm>
          <a:prstGeom prst="rect">
            <a:avLst/>
          </a:prstGeom>
          <a:solidFill>
            <a:srgbClr val="080E26"/>
          </a:solidFill>
          <a:ln w="13811">
            <a:solidFill>
              <a:srgbClr val="565151"/>
            </a:solidFill>
            <a:prstDash val="solid"/>
          </a:ln>
        </p:spPr>
        <p:txBody>
          <a:bodyPr/>
          <a:lstStyle/>
          <a:p>
            <a:endParaRPr lang="en-IN"/>
          </a:p>
        </p:txBody>
      </p:sp>
      <p:pic>
        <p:nvPicPr>
          <p:cNvPr id="4"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6" name="Text 3"/>
          <p:cNvSpPr/>
          <p:nvPr/>
        </p:nvSpPr>
        <p:spPr>
          <a:xfrm>
            <a:off x="2037993" y="1838920"/>
            <a:ext cx="4617720" cy="694373"/>
          </a:xfrm>
          <a:prstGeom prst="rect">
            <a:avLst/>
          </a:prstGeom>
          <a:noFill/>
          <a:ln/>
        </p:spPr>
        <p:txBody>
          <a:bodyPr wrap="none" rtlCol="0" anchor="t"/>
          <a:lstStyle/>
          <a:p>
            <a:pPr marL="0" indent="0">
              <a:lnSpc>
                <a:spcPts val="5468"/>
              </a:lnSpc>
              <a:buNone/>
            </a:pPr>
            <a:r>
              <a:rPr lang="en-US" sz="6000" b="1" dirty="0">
                <a:solidFill>
                  <a:srgbClr val="FFFFFF"/>
                </a:solidFill>
                <a:latin typeface="Fraunces" pitchFamily="34" charset="0"/>
                <a:ea typeface="Fraunces" pitchFamily="34" charset="-122"/>
                <a:cs typeface="Fraunces" pitchFamily="34" charset="-120"/>
              </a:rPr>
              <a:t>Resources details</a:t>
            </a:r>
            <a:endParaRPr lang="en-US" sz="6000" b="1" dirty="0"/>
          </a:p>
        </p:txBody>
      </p:sp>
      <p:sp>
        <p:nvSpPr>
          <p:cNvPr id="7" name="Shape 4"/>
          <p:cNvSpPr/>
          <p:nvPr/>
        </p:nvSpPr>
        <p:spPr>
          <a:xfrm>
            <a:off x="2037993" y="3199805"/>
            <a:ext cx="10554414" cy="44410"/>
          </a:xfrm>
          <a:prstGeom prst="rect">
            <a:avLst/>
          </a:prstGeom>
          <a:solidFill>
            <a:srgbClr val="303B69"/>
          </a:solidFill>
          <a:ln/>
        </p:spPr>
        <p:txBody>
          <a:bodyPr/>
          <a:lstStyle/>
          <a:p>
            <a:endParaRPr lang="en-IN"/>
          </a:p>
        </p:txBody>
      </p:sp>
      <p:sp>
        <p:nvSpPr>
          <p:cNvPr id="8" name="Shape 5"/>
          <p:cNvSpPr/>
          <p:nvPr/>
        </p:nvSpPr>
        <p:spPr>
          <a:xfrm>
            <a:off x="3700760" y="3199805"/>
            <a:ext cx="44410" cy="777597"/>
          </a:xfrm>
          <a:prstGeom prst="rect">
            <a:avLst/>
          </a:prstGeom>
          <a:solidFill>
            <a:srgbClr val="303B69"/>
          </a:solidFill>
          <a:ln/>
        </p:spPr>
        <p:txBody>
          <a:bodyPr/>
          <a:lstStyle/>
          <a:p>
            <a:endParaRPr lang="en-IN"/>
          </a:p>
        </p:txBody>
      </p:sp>
      <p:sp>
        <p:nvSpPr>
          <p:cNvPr id="9" name="Shape 6"/>
          <p:cNvSpPr/>
          <p:nvPr/>
        </p:nvSpPr>
        <p:spPr>
          <a:xfrm>
            <a:off x="3473053" y="2949893"/>
            <a:ext cx="499943" cy="499943"/>
          </a:xfrm>
          <a:prstGeom prst="roundRect">
            <a:avLst>
              <a:gd name="adj" fmla="val 20000"/>
            </a:avLst>
          </a:prstGeom>
          <a:solidFill>
            <a:srgbClr val="283157"/>
          </a:solidFill>
          <a:ln w="13811">
            <a:solidFill>
              <a:srgbClr val="303B69"/>
            </a:solidFill>
            <a:prstDash val="solid"/>
          </a:ln>
        </p:spPr>
        <p:txBody>
          <a:bodyPr/>
          <a:lstStyle/>
          <a:p>
            <a:endParaRPr lang="en-IN"/>
          </a:p>
        </p:txBody>
      </p:sp>
      <p:sp>
        <p:nvSpPr>
          <p:cNvPr id="10" name="Text 7"/>
          <p:cNvSpPr/>
          <p:nvPr/>
        </p:nvSpPr>
        <p:spPr>
          <a:xfrm>
            <a:off x="3646765" y="2991564"/>
            <a:ext cx="152400" cy="416481"/>
          </a:xfrm>
          <a:prstGeom prst="rect">
            <a:avLst/>
          </a:prstGeom>
          <a:noFill/>
          <a:ln/>
        </p:spPr>
        <p:txBody>
          <a:bodyPr wrap="none" rtlCol="0" anchor="t"/>
          <a:lstStyle/>
          <a:p>
            <a:pPr marL="0" indent="0" algn="ctr">
              <a:lnSpc>
                <a:spcPts val="3281"/>
              </a:lnSpc>
              <a:buNone/>
            </a:pPr>
            <a:r>
              <a:rPr lang="en-US" sz="2624" dirty="0">
                <a:solidFill>
                  <a:srgbClr val="EBECEF"/>
                </a:solidFill>
                <a:latin typeface="Fraunces" pitchFamily="34" charset="0"/>
                <a:ea typeface="Fraunces" pitchFamily="34" charset="-122"/>
                <a:cs typeface="Fraunces" pitchFamily="34" charset="-120"/>
              </a:rPr>
              <a:t>1</a:t>
            </a:r>
            <a:endParaRPr lang="en-US" sz="2624" dirty="0"/>
          </a:p>
        </p:txBody>
      </p:sp>
      <p:sp>
        <p:nvSpPr>
          <p:cNvPr id="11" name="Text 8"/>
          <p:cNvSpPr/>
          <p:nvPr/>
        </p:nvSpPr>
        <p:spPr>
          <a:xfrm>
            <a:off x="2611993" y="4199692"/>
            <a:ext cx="2221944" cy="347186"/>
          </a:xfrm>
          <a:prstGeom prst="rect">
            <a:avLst/>
          </a:prstGeom>
          <a:noFill/>
          <a:ln/>
        </p:spPr>
        <p:txBody>
          <a:bodyPr wrap="none" rtlCol="0" anchor="t"/>
          <a:lstStyle/>
          <a:p>
            <a:pPr marL="0" indent="0" algn="ctr">
              <a:lnSpc>
                <a:spcPts val="2734"/>
              </a:lnSpc>
              <a:buNone/>
            </a:pPr>
            <a:r>
              <a:rPr lang="en-US" sz="2187" dirty="0">
                <a:solidFill>
                  <a:srgbClr val="EBECEF"/>
                </a:solidFill>
                <a:latin typeface="Fraunces" pitchFamily="34" charset="0"/>
                <a:ea typeface="Fraunces" pitchFamily="34" charset="-122"/>
                <a:cs typeface="Fraunces" pitchFamily="34" charset="-120"/>
              </a:rPr>
              <a:t> Frontend</a:t>
            </a:r>
            <a:endParaRPr lang="en-US" sz="2187" dirty="0"/>
          </a:p>
        </p:txBody>
      </p:sp>
      <p:sp>
        <p:nvSpPr>
          <p:cNvPr id="12" name="Text 9"/>
          <p:cNvSpPr/>
          <p:nvPr/>
        </p:nvSpPr>
        <p:spPr>
          <a:xfrm>
            <a:off x="2260163" y="4769048"/>
            <a:ext cx="2925604" cy="355402"/>
          </a:xfrm>
          <a:prstGeom prst="rect">
            <a:avLst/>
          </a:prstGeom>
          <a:noFill/>
          <a:ln/>
        </p:spPr>
        <p:txBody>
          <a:bodyPr wrap="none" rtlCol="0" anchor="t"/>
          <a:lstStyle/>
          <a:p>
            <a:pPr marL="0" indent="0" algn="ctr">
              <a:lnSpc>
                <a:spcPts val="2799"/>
              </a:lnSpc>
              <a:buNone/>
            </a:pPr>
            <a:r>
              <a:rPr lang="en-US" sz="1750" dirty="0">
                <a:solidFill>
                  <a:srgbClr val="EBECEF"/>
                </a:solidFill>
                <a:latin typeface="Epilogue" pitchFamily="34" charset="0"/>
                <a:ea typeface="Epilogue" pitchFamily="34" charset="-122"/>
                <a:cs typeface="Epilogue" pitchFamily="34" charset="-120"/>
              </a:rPr>
              <a:t>We will be using Java</a:t>
            </a:r>
            <a:endParaRPr lang="en-US" sz="1750" dirty="0"/>
          </a:p>
        </p:txBody>
      </p:sp>
      <p:sp>
        <p:nvSpPr>
          <p:cNvPr id="13" name="Text 10"/>
          <p:cNvSpPr/>
          <p:nvPr/>
        </p:nvSpPr>
        <p:spPr>
          <a:xfrm>
            <a:off x="2336363" y="5081689"/>
            <a:ext cx="2925604" cy="1066205"/>
          </a:xfrm>
          <a:prstGeom prst="rect">
            <a:avLst/>
          </a:prstGeom>
          <a:noFill/>
          <a:ln/>
        </p:spPr>
        <p:txBody>
          <a:bodyPr wrap="square" rtlCol="0" anchor="t"/>
          <a:lstStyle/>
          <a:p>
            <a:pPr marL="0" indent="0" algn="ctr">
              <a:lnSpc>
                <a:spcPts val="2799"/>
              </a:lnSpc>
              <a:buNone/>
            </a:pPr>
            <a:r>
              <a:rPr lang="en-US" sz="1750" dirty="0">
                <a:solidFill>
                  <a:srgbClr val="EBECEF"/>
                </a:solidFill>
                <a:latin typeface="Epilogue" pitchFamily="34" charset="0"/>
                <a:ea typeface="Epilogue" pitchFamily="34" charset="-122"/>
                <a:cs typeface="Epilogue" pitchFamily="34" charset="-120"/>
              </a:rPr>
              <a:t>and a particular library called java swing for the GUI development.</a:t>
            </a:r>
            <a:endParaRPr lang="en-US" sz="1750" dirty="0"/>
          </a:p>
        </p:txBody>
      </p:sp>
      <p:sp>
        <p:nvSpPr>
          <p:cNvPr id="14" name="Shape 11"/>
          <p:cNvSpPr/>
          <p:nvPr/>
        </p:nvSpPr>
        <p:spPr>
          <a:xfrm>
            <a:off x="7292876" y="3199805"/>
            <a:ext cx="44410" cy="777597"/>
          </a:xfrm>
          <a:prstGeom prst="rect">
            <a:avLst/>
          </a:prstGeom>
          <a:solidFill>
            <a:srgbClr val="303B69"/>
          </a:solidFill>
          <a:ln/>
        </p:spPr>
        <p:txBody>
          <a:bodyPr/>
          <a:lstStyle/>
          <a:p>
            <a:endParaRPr lang="en-IN"/>
          </a:p>
        </p:txBody>
      </p:sp>
      <p:sp>
        <p:nvSpPr>
          <p:cNvPr id="15" name="Shape 12"/>
          <p:cNvSpPr/>
          <p:nvPr/>
        </p:nvSpPr>
        <p:spPr>
          <a:xfrm>
            <a:off x="7065169" y="2949893"/>
            <a:ext cx="499943" cy="499943"/>
          </a:xfrm>
          <a:prstGeom prst="roundRect">
            <a:avLst>
              <a:gd name="adj" fmla="val 20000"/>
            </a:avLst>
          </a:prstGeom>
          <a:solidFill>
            <a:srgbClr val="283157"/>
          </a:solidFill>
          <a:ln w="13811">
            <a:solidFill>
              <a:srgbClr val="303B69"/>
            </a:solidFill>
            <a:prstDash val="solid"/>
          </a:ln>
        </p:spPr>
        <p:txBody>
          <a:bodyPr/>
          <a:lstStyle/>
          <a:p>
            <a:endParaRPr lang="en-IN"/>
          </a:p>
        </p:txBody>
      </p:sp>
      <p:sp>
        <p:nvSpPr>
          <p:cNvPr id="16" name="Text 13"/>
          <p:cNvSpPr/>
          <p:nvPr/>
        </p:nvSpPr>
        <p:spPr>
          <a:xfrm>
            <a:off x="7212211" y="2991564"/>
            <a:ext cx="205740" cy="416481"/>
          </a:xfrm>
          <a:prstGeom prst="rect">
            <a:avLst/>
          </a:prstGeom>
          <a:noFill/>
          <a:ln/>
        </p:spPr>
        <p:txBody>
          <a:bodyPr wrap="none" rtlCol="0" anchor="t"/>
          <a:lstStyle/>
          <a:p>
            <a:pPr marL="0" indent="0" algn="ctr">
              <a:lnSpc>
                <a:spcPts val="3281"/>
              </a:lnSpc>
              <a:buNone/>
            </a:pPr>
            <a:r>
              <a:rPr lang="en-US" sz="2624" dirty="0">
                <a:solidFill>
                  <a:srgbClr val="EBECEF"/>
                </a:solidFill>
                <a:latin typeface="Fraunces" pitchFamily="34" charset="0"/>
                <a:ea typeface="Fraunces" pitchFamily="34" charset="-122"/>
                <a:cs typeface="Fraunces" pitchFamily="34" charset="-120"/>
              </a:rPr>
              <a:t>2</a:t>
            </a:r>
            <a:endParaRPr lang="en-US" sz="2624" dirty="0"/>
          </a:p>
        </p:txBody>
      </p:sp>
      <p:sp>
        <p:nvSpPr>
          <p:cNvPr id="17" name="Text 14"/>
          <p:cNvSpPr/>
          <p:nvPr/>
        </p:nvSpPr>
        <p:spPr>
          <a:xfrm>
            <a:off x="6204109" y="4199692"/>
            <a:ext cx="2221944" cy="347186"/>
          </a:xfrm>
          <a:prstGeom prst="rect">
            <a:avLst/>
          </a:prstGeom>
          <a:noFill/>
          <a:ln/>
        </p:spPr>
        <p:txBody>
          <a:bodyPr wrap="none" rtlCol="0" anchor="t"/>
          <a:lstStyle/>
          <a:p>
            <a:pPr marL="0" indent="0" algn="ctr">
              <a:lnSpc>
                <a:spcPts val="2734"/>
              </a:lnSpc>
              <a:buNone/>
            </a:pPr>
            <a:r>
              <a:rPr lang="en-US" sz="2187" dirty="0">
                <a:solidFill>
                  <a:srgbClr val="EBECEF"/>
                </a:solidFill>
                <a:latin typeface="Fraunces" pitchFamily="34" charset="0"/>
                <a:ea typeface="Fraunces" pitchFamily="34" charset="-122"/>
                <a:cs typeface="Fraunces" pitchFamily="34" charset="-120"/>
              </a:rPr>
              <a:t>Backend</a:t>
            </a:r>
            <a:endParaRPr lang="en-US" sz="2187" dirty="0"/>
          </a:p>
        </p:txBody>
      </p:sp>
      <p:sp>
        <p:nvSpPr>
          <p:cNvPr id="18" name="Text 15"/>
          <p:cNvSpPr/>
          <p:nvPr/>
        </p:nvSpPr>
        <p:spPr>
          <a:xfrm>
            <a:off x="5852279" y="4769048"/>
            <a:ext cx="2925723" cy="1421606"/>
          </a:xfrm>
          <a:prstGeom prst="rect">
            <a:avLst/>
          </a:prstGeom>
          <a:noFill/>
          <a:ln/>
        </p:spPr>
        <p:txBody>
          <a:bodyPr wrap="square" rtlCol="0" anchor="t"/>
          <a:lstStyle/>
          <a:p>
            <a:pPr marL="0" indent="0" algn="ctr">
              <a:lnSpc>
                <a:spcPts val="2799"/>
              </a:lnSpc>
              <a:buNone/>
            </a:pPr>
            <a:r>
              <a:rPr lang="en-US" sz="1750" dirty="0">
                <a:solidFill>
                  <a:srgbClr val="EBECEF"/>
                </a:solidFill>
                <a:latin typeface="Epilogue" pitchFamily="34" charset="0"/>
                <a:ea typeface="Epilogue" pitchFamily="34" charset="-122"/>
                <a:cs typeface="Epilogue" pitchFamily="34" charset="-120"/>
              </a:rPr>
              <a:t>We will be using the most  basic but efficient SQLite for the backend data base management</a:t>
            </a:r>
            <a:endParaRPr lang="en-US" sz="1750" dirty="0"/>
          </a:p>
        </p:txBody>
      </p:sp>
      <p:sp>
        <p:nvSpPr>
          <p:cNvPr id="19" name="Shape 16"/>
          <p:cNvSpPr/>
          <p:nvPr/>
        </p:nvSpPr>
        <p:spPr>
          <a:xfrm>
            <a:off x="10885110" y="3199805"/>
            <a:ext cx="44410" cy="777597"/>
          </a:xfrm>
          <a:prstGeom prst="rect">
            <a:avLst/>
          </a:prstGeom>
          <a:solidFill>
            <a:srgbClr val="303B69"/>
          </a:solidFill>
          <a:ln/>
        </p:spPr>
        <p:txBody>
          <a:bodyPr/>
          <a:lstStyle/>
          <a:p>
            <a:endParaRPr lang="en-IN"/>
          </a:p>
        </p:txBody>
      </p:sp>
      <p:sp>
        <p:nvSpPr>
          <p:cNvPr id="20" name="Shape 17"/>
          <p:cNvSpPr/>
          <p:nvPr/>
        </p:nvSpPr>
        <p:spPr>
          <a:xfrm>
            <a:off x="10657403" y="2949893"/>
            <a:ext cx="499943" cy="499943"/>
          </a:xfrm>
          <a:prstGeom prst="roundRect">
            <a:avLst>
              <a:gd name="adj" fmla="val 20000"/>
            </a:avLst>
          </a:prstGeom>
          <a:solidFill>
            <a:srgbClr val="283157"/>
          </a:solidFill>
          <a:ln w="13811">
            <a:solidFill>
              <a:srgbClr val="303B69"/>
            </a:solidFill>
            <a:prstDash val="solid"/>
          </a:ln>
        </p:spPr>
        <p:txBody>
          <a:bodyPr/>
          <a:lstStyle/>
          <a:p>
            <a:endParaRPr lang="en-IN"/>
          </a:p>
        </p:txBody>
      </p:sp>
      <p:sp>
        <p:nvSpPr>
          <p:cNvPr id="21" name="Text 18"/>
          <p:cNvSpPr/>
          <p:nvPr/>
        </p:nvSpPr>
        <p:spPr>
          <a:xfrm>
            <a:off x="10815876" y="2991564"/>
            <a:ext cx="182880" cy="416481"/>
          </a:xfrm>
          <a:prstGeom prst="rect">
            <a:avLst/>
          </a:prstGeom>
          <a:noFill/>
          <a:ln/>
        </p:spPr>
        <p:txBody>
          <a:bodyPr wrap="none" rtlCol="0" anchor="t"/>
          <a:lstStyle/>
          <a:p>
            <a:pPr marL="0" indent="0" algn="ctr">
              <a:lnSpc>
                <a:spcPts val="3281"/>
              </a:lnSpc>
              <a:buNone/>
            </a:pPr>
            <a:r>
              <a:rPr lang="en-US" sz="2624" dirty="0">
                <a:solidFill>
                  <a:srgbClr val="EBECEF"/>
                </a:solidFill>
                <a:latin typeface="Fraunces" pitchFamily="34" charset="0"/>
                <a:ea typeface="Fraunces" pitchFamily="34" charset="-122"/>
                <a:cs typeface="Fraunces" pitchFamily="34" charset="-120"/>
              </a:rPr>
              <a:t>3</a:t>
            </a:r>
            <a:endParaRPr lang="en-US" sz="2624" dirty="0"/>
          </a:p>
        </p:txBody>
      </p:sp>
      <p:sp>
        <p:nvSpPr>
          <p:cNvPr id="22" name="Text 19"/>
          <p:cNvSpPr/>
          <p:nvPr/>
        </p:nvSpPr>
        <p:spPr>
          <a:xfrm>
            <a:off x="9796343" y="4199692"/>
            <a:ext cx="2221944" cy="347186"/>
          </a:xfrm>
          <a:prstGeom prst="rect">
            <a:avLst/>
          </a:prstGeom>
          <a:noFill/>
          <a:ln/>
        </p:spPr>
        <p:txBody>
          <a:bodyPr wrap="none" rtlCol="0" anchor="t"/>
          <a:lstStyle/>
          <a:p>
            <a:pPr marL="0" indent="0" algn="ctr">
              <a:lnSpc>
                <a:spcPts val="2734"/>
              </a:lnSpc>
              <a:buNone/>
            </a:pPr>
            <a:r>
              <a:rPr lang="en-US" sz="2187" dirty="0">
                <a:solidFill>
                  <a:srgbClr val="EBECEF"/>
                </a:solidFill>
                <a:latin typeface="Fraunces" pitchFamily="34" charset="0"/>
                <a:ea typeface="Fraunces" pitchFamily="34" charset="-122"/>
                <a:cs typeface="Fraunces" pitchFamily="34" charset="-120"/>
              </a:rPr>
              <a:t> Tools to be used</a:t>
            </a:r>
            <a:endParaRPr lang="en-US" sz="2187" dirty="0"/>
          </a:p>
        </p:txBody>
      </p:sp>
      <p:sp>
        <p:nvSpPr>
          <p:cNvPr id="23" name="Text 20"/>
          <p:cNvSpPr/>
          <p:nvPr/>
        </p:nvSpPr>
        <p:spPr>
          <a:xfrm>
            <a:off x="9444514" y="4769048"/>
            <a:ext cx="2925723" cy="1421606"/>
          </a:xfrm>
          <a:prstGeom prst="rect">
            <a:avLst/>
          </a:prstGeom>
          <a:noFill/>
          <a:ln/>
        </p:spPr>
        <p:txBody>
          <a:bodyPr wrap="square" rtlCol="0" anchor="t"/>
          <a:lstStyle/>
          <a:p>
            <a:pPr marL="0" indent="0" algn="ctr">
              <a:lnSpc>
                <a:spcPts val="2799"/>
              </a:lnSpc>
              <a:buNone/>
            </a:pPr>
            <a:r>
              <a:rPr lang="en-US" sz="1750" dirty="0">
                <a:solidFill>
                  <a:srgbClr val="EBECEF"/>
                </a:solidFill>
                <a:latin typeface="Epilogue" pitchFamily="34" charset="0"/>
                <a:ea typeface="Epilogue" pitchFamily="34" charset="-122"/>
                <a:cs typeface="Epilogue" pitchFamily="34" charset="-120"/>
              </a:rPr>
              <a:t>Using any IDE will work such as Netbeans and IntelliJ IDEA community edition.</a:t>
            </a:r>
            <a:endParaRPr lang="en-US" sz="175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4AAA6991-1DF8-455A-9991-7F52F96659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828" y="0"/>
            <a:ext cx="14626743" cy="8229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1" name="Picture 10">
            <a:extLst>
              <a:ext uri="{FF2B5EF4-FFF2-40B4-BE49-F238E27FC236}">
                <a16:creationId xmlns:a16="http://schemas.microsoft.com/office/drawing/2014/main" id="{BC8AED4B-98F1-0EA0-948E-94474F55C031}"/>
              </a:ext>
            </a:extLst>
          </p:cNvPr>
          <p:cNvPicPr>
            <a:picLocks noChangeAspect="1"/>
          </p:cNvPicPr>
          <p:nvPr/>
        </p:nvPicPr>
        <p:blipFill rotWithShape="1">
          <a:blip r:embed="rId2"/>
          <a:srcRect t="8626" b="27922"/>
          <a:stretch/>
        </p:blipFill>
        <p:spPr>
          <a:xfrm>
            <a:off x="3591484" y="194991"/>
            <a:ext cx="5730936" cy="5176337"/>
          </a:xfrm>
          <a:prstGeom prst="rect">
            <a:avLst/>
          </a:prstGeom>
        </p:spPr>
      </p:pic>
      <p:pic>
        <p:nvPicPr>
          <p:cNvPr id="5" name="Picture 4">
            <a:extLst>
              <a:ext uri="{FF2B5EF4-FFF2-40B4-BE49-F238E27FC236}">
                <a16:creationId xmlns:a16="http://schemas.microsoft.com/office/drawing/2014/main" id="{B0B51323-FF21-8346-3C5B-A0882D7CD5BB}"/>
              </a:ext>
            </a:extLst>
          </p:cNvPr>
          <p:cNvPicPr>
            <a:picLocks noChangeAspect="1"/>
          </p:cNvPicPr>
          <p:nvPr/>
        </p:nvPicPr>
        <p:blipFill rotWithShape="1">
          <a:blip r:embed="rId3"/>
          <a:srcRect l="5894" r="16818" b="-1"/>
          <a:stretch/>
        </p:blipFill>
        <p:spPr>
          <a:xfrm>
            <a:off x="180042" y="0"/>
            <a:ext cx="3131870" cy="5344016"/>
          </a:xfrm>
          <a:prstGeom prst="rect">
            <a:avLst/>
          </a:prstGeom>
        </p:spPr>
      </p:pic>
      <p:pic>
        <p:nvPicPr>
          <p:cNvPr id="3" name="Picture 2">
            <a:extLst>
              <a:ext uri="{FF2B5EF4-FFF2-40B4-BE49-F238E27FC236}">
                <a16:creationId xmlns:a16="http://schemas.microsoft.com/office/drawing/2014/main" id="{7D0ABC47-D82A-A76C-2EF1-7843294A99FF}"/>
              </a:ext>
            </a:extLst>
          </p:cNvPr>
          <p:cNvPicPr>
            <a:picLocks noChangeAspect="1"/>
          </p:cNvPicPr>
          <p:nvPr/>
        </p:nvPicPr>
        <p:blipFill rotWithShape="1">
          <a:blip r:embed="rId4"/>
          <a:srcRect l="36621" r="35669" b="1"/>
          <a:stretch/>
        </p:blipFill>
        <p:spPr>
          <a:xfrm>
            <a:off x="384052" y="5448190"/>
            <a:ext cx="2699309" cy="2105496"/>
          </a:xfrm>
          <a:prstGeom prst="rect">
            <a:avLst/>
          </a:prstGeom>
        </p:spPr>
      </p:pic>
      <p:pic>
        <p:nvPicPr>
          <p:cNvPr id="7" name="Picture 6">
            <a:extLst>
              <a:ext uri="{FF2B5EF4-FFF2-40B4-BE49-F238E27FC236}">
                <a16:creationId xmlns:a16="http://schemas.microsoft.com/office/drawing/2014/main" id="{BB0DCA0F-2F42-10A2-878F-0E7758A8F25A}"/>
              </a:ext>
            </a:extLst>
          </p:cNvPr>
          <p:cNvPicPr>
            <a:picLocks noChangeAspect="1"/>
          </p:cNvPicPr>
          <p:nvPr/>
        </p:nvPicPr>
        <p:blipFill rotWithShape="1">
          <a:blip r:embed="rId5"/>
          <a:srcRect t="36628" b="36512"/>
          <a:stretch/>
        </p:blipFill>
        <p:spPr>
          <a:xfrm>
            <a:off x="3174057" y="5448190"/>
            <a:ext cx="5487151" cy="2105496"/>
          </a:xfrm>
          <a:prstGeom prst="rect">
            <a:avLst/>
          </a:prstGeom>
        </p:spPr>
      </p:pic>
      <p:pic>
        <p:nvPicPr>
          <p:cNvPr id="9" name="Picture 8">
            <a:extLst>
              <a:ext uri="{FF2B5EF4-FFF2-40B4-BE49-F238E27FC236}">
                <a16:creationId xmlns:a16="http://schemas.microsoft.com/office/drawing/2014/main" id="{DEF78ADC-0C99-02E0-D378-BE8A9972AAA8}"/>
              </a:ext>
            </a:extLst>
          </p:cNvPr>
          <p:cNvPicPr>
            <a:picLocks noChangeAspect="1"/>
          </p:cNvPicPr>
          <p:nvPr/>
        </p:nvPicPr>
        <p:blipFill rotWithShape="1">
          <a:blip r:embed="rId6"/>
          <a:srcRect t="7200" r="-1" b="1009"/>
          <a:stretch/>
        </p:blipFill>
        <p:spPr>
          <a:xfrm>
            <a:off x="8745504" y="247080"/>
            <a:ext cx="5487151" cy="7306606"/>
          </a:xfrm>
          <a:prstGeom prst="rect">
            <a:avLst/>
          </a:prstGeom>
        </p:spPr>
      </p:pic>
      <p:sp>
        <p:nvSpPr>
          <p:cNvPr id="12" name="TextBox 11">
            <a:extLst>
              <a:ext uri="{FF2B5EF4-FFF2-40B4-BE49-F238E27FC236}">
                <a16:creationId xmlns:a16="http://schemas.microsoft.com/office/drawing/2014/main" id="{C38A90BB-4444-2D25-AEE3-44840E156B10}"/>
              </a:ext>
            </a:extLst>
          </p:cNvPr>
          <p:cNvSpPr txBox="1"/>
          <p:nvPr/>
        </p:nvSpPr>
        <p:spPr>
          <a:xfrm>
            <a:off x="4141745" y="3731105"/>
            <a:ext cx="4832310" cy="646331"/>
          </a:xfrm>
          <a:prstGeom prst="rect">
            <a:avLst/>
          </a:prstGeom>
          <a:noFill/>
        </p:spPr>
        <p:txBody>
          <a:bodyPr wrap="square" rtlCol="0">
            <a:spAutoFit/>
          </a:bodyPr>
          <a:lstStyle/>
          <a:p>
            <a:r>
              <a:rPr lang="en-IN" sz="3600" b="1" dirty="0">
                <a:latin typeface="ADLaM Display" panose="02010000000000000000" pitchFamily="2" charset="0"/>
                <a:ea typeface="ADLaM Display" panose="02010000000000000000" pitchFamily="2" charset="0"/>
                <a:cs typeface="ADLaM Display" panose="02010000000000000000" pitchFamily="2" charset="0"/>
              </a:rPr>
              <a:t>LITERARY SURVEY</a:t>
            </a:r>
          </a:p>
        </p:txBody>
      </p:sp>
    </p:spTree>
    <p:extLst>
      <p:ext uri="{BB962C8B-B14F-4D97-AF65-F5344CB8AC3E}">
        <p14:creationId xmlns:p14="http://schemas.microsoft.com/office/powerpoint/2010/main" val="33959359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txBody>
          <a:bodyPr/>
          <a:lstStyle/>
          <a:p>
            <a:endParaRPr lang="en-IN"/>
          </a:p>
        </p:txBody>
      </p:sp>
      <p:sp>
        <p:nvSpPr>
          <p:cNvPr id="4" name="Text 2"/>
          <p:cNvSpPr/>
          <p:nvPr/>
        </p:nvSpPr>
        <p:spPr>
          <a:xfrm>
            <a:off x="6319599" y="2534722"/>
            <a:ext cx="4443889" cy="694373"/>
          </a:xfrm>
          <a:prstGeom prst="rect">
            <a:avLst/>
          </a:prstGeom>
          <a:noFill/>
          <a:ln/>
        </p:spPr>
        <p:txBody>
          <a:bodyPr wrap="none" rtlCol="0" anchor="t"/>
          <a:lstStyle/>
          <a:p>
            <a:pPr marL="0" indent="0">
              <a:lnSpc>
                <a:spcPts val="5468"/>
              </a:lnSpc>
              <a:buNone/>
            </a:pPr>
            <a:r>
              <a:rPr lang="en-US" sz="6600" b="1" dirty="0">
                <a:solidFill>
                  <a:srgbClr val="FFFFFF"/>
                </a:solidFill>
                <a:latin typeface="Fraunces" pitchFamily="34" charset="0"/>
                <a:ea typeface="Fraunces" pitchFamily="34" charset="-122"/>
                <a:cs typeface="Fraunces" pitchFamily="34" charset="-120"/>
              </a:rPr>
              <a:t>Conclusion</a:t>
            </a:r>
            <a:endParaRPr lang="en-US" sz="6600" b="1" dirty="0"/>
          </a:p>
        </p:txBody>
      </p:sp>
      <p:sp>
        <p:nvSpPr>
          <p:cNvPr id="5" name="Text 3"/>
          <p:cNvSpPr/>
          <p:nvPr/>
        </p:nvSpPr>
        <p:spPr>
          <a:xfrm>
            <a:off x="6319599" y="3562350"/>
            <a:ext cx="7477601" cy="2132409"/>
          </a:xfrm>
          <a:prstGeom prst="rect">
            <a:avLst/>
          </a:prstGeom>
          <a:noFill/>
          <a:ln/>
        </p:spPr>
        <p:txBody>
          <a:bodyPr wrap="square" rtlCol="0" anchor="t"/>
          <a:lstStyle/>
          <a:p>
            <a:pPr marL="0" indent="0">
              <a:lnSpc>
                <a:spcPts val="2799"/>
              </a:lnSpc>
              <a:buNone/>
            </a:pPr>
            <a:r>
              <a:rPr lang="en-US" sz="1750" dirty="0">
                <a:solidFill>
                  <a:srgbClr val="EBECEF"/>
                </a:solidFill>
                <a:latin typeface="Epilogue" pitchFamily="34" charset="0"/>
                <a:ea typeface="Epilogue" pitchFamily="34" charset="-122"/>
                <a:cs typeface="Epilogue" pitchFamily="34" charset="-120"/>
              </a:rPr>
              <a:t>In conclusion, our Gym Management System project represents a significant step forward in modernizing and improving the efficiency of gym operations. Through careful planning, design, and implementation, we have developed a robust software solution that addresses the key challenges faced by gym owners and staff while enhancing the overall experience for our members.</a:t>
            </a:r>
            <a:endParaRPr lang="en-US" sz="1750" dirty="0"/>
          </a:p>
        </p:txBody>
      </p:sp>
      <p:pic>
        <p:nvPicPr>
          <p:cNvPr id="6" name="Image 0" descr="preencoded.png"/>
          <p:cNvPicPr>
            <a:picLocks noChangeAspect="1"/>
          </p:cNvPicPr>
          <p:nvPr/>
        </p:nvPicPr>
        <p:blipFill>
          <a:blip r:embed="rId3"/>
          <a:stretch>
            <a:fillRect/>
          </a:stretch>
        </p:blipFill>
        <p:spPr>
          <a:xfrm>
            <a:off x="0" y="0"/>
            <a:ext cx="5486400" cy="822960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286439" y="0"/>
            <a:ext cx="14630400" cy="8229600"/>
          </a:xfrm>
          <a:prstGeom prst="rect">
            <a:avLst/>
          </a:prstGeom>
          <a:solidFill>
            <a:srgbClr val="A8AFCC"/>
          </a:solidFill>
          <a:ln/>
        </p:spPr>
        <p:txBody>
          <a:bodyPr/>
          <a:lstStyle/>
          <a:p>
            <a:endParaRPr lang="en-IN"/>
          </a:p>
        </p:txBody>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5" name="Text 2"/>
          <p:cNvSpPr/>
          <p:nvPr/>
        </p:nvSpPr>
        <p:spPr>
          <a:xfrm>
            <a:off x="6288778" y="3400318"/>
            <a:ext cx="4783174" cy="878706"/>
          </a:xfrm>
          <a:prstGeom prst="rect">
            <a:avLst/>
          </a:prstGeom>
          <a:noFill/>
          <a:ln/>
        </p:spPr>
        <p:txBody>
          <a:bodyPr wrap="none" rtlCol="0" anchor="t"/>
          <a:lstStyle/>
          <a:p>
            <a:pPr marL="0" indent="0">
              <a:lnSpc>
                <a:spcPts val="5468"/>
              </a:lnSpc>
              <a:buNone/>
            </a:pPr>
            <a:r>
              <a:rPr lang="en-US" sz="4400" b="1" dirty="0">
                <a:solidFill>
                  <a:schemeClr val="tx1">
                    <a:lumMod val="75000"/>
                    <a:lumOff val="25000"/>
                  </a:schemeClr>
                </a:solidFill>
                <a:latin typeface="Footlight MT Light" panose="0204060206030A020304" pitchFamily="18" charset="0"/>
                <a:ea typeface="Fraunces" pitchFamily="34" charset="-122"/>
                <a:cs typeface="Fraunces" pitchFamily="34" charset="-120"/>
              </a:rPr>
              <a:t>Team members:</a:t>
            </a:r>
            <a:endParaRPr lang="en-US" sz="4400" b="1" dirty="0">
              <a:solidFill>
                <a:schemeClr val="tx1">
                  <a:lumMod val="75000"/>
                  <a:lumOff val="25000"/>
                </a:schemeClr>
              </a:solidFill>
              <a:latin typeface="Footlight MT Light" panose="0204060206030A020304" pitchFamily="18" charset="0"/>
            </a:endParaRPr>
          </a:p>
        </p:txBody>
      </p:sp>
      <p:sp>
        <p:nvSpPr>
          <p:cNvPr id="6" name="Text 3"/>
          <p:cNvSpPr/>
          <p:nvPr/>
        </p:nvSpPr>
        <p:spPr>
          <a:xfrm>
            <a:off x="6319599" y="4279024"/>
            <a:ext cx="7477601" cy="444341"/>
          </a:xfrm>
          <a:prstGeom prst="rect">
            <a:avLst/>
          </a:prstGeom>
          <a:noFill/>
          <a:ln/>
        </p:spPr>
        <p:txBody>
          <a:bodyPr wrap="none" rtlCol="0" anchor="t"/>
          <a:lstStyle/>
          <a:p>
            <a:pPr marL="0" indent="0">
              <a:lnSpc>
                <a:spcPts val="3499"/>
              </a:lnSpc>
              <a:buNone/>
            </a:pPr>
            <a:r>
              <a:rPr lang="en-US" sz="2187" b="1" dirty="0">
                <a:solidFill>
                  <a:schemeClr val="tx1">
                    <a:lumMod val="75000"/>
                    <a:lumOff val="25000"/>
                  </a:schemeClr>
                </a:solidFill>
                <a:latin typeface="Epilogue" pitchFamily="34" charset="0"/>
                <a:ea typeface="Epilogue" pitchFamily="34" charset="-122"/>
                <a:cs typeface="Epilogue" pitchFamily="34" charset="-120"/>
              </a:rPr>
              <a:t>SARANSH SINGH (RA2212703010013)</a:t>
            </a:r>
            <a:endParaRPr lang="en-US" sz="2187" b="1" dirty="0">
              <a:solidFill>
                <a:schemeClr val="tx1">
                  <a:lumMod val="75000"/>
                  <a:lumOff val="25000"/>
                </a:schemeClr>
              </a:solidFill>
            </a:endParaRPr>
          </a:p>
        </p:txBody>
      </p:sp>
      <p:sp>
        <p:nvSpPr>
          <p:cNvPr id="7" name="Text 4"/>
          <p:cNvSpPr/>
          <p:nvPr/>
        </p:nvSpPr>
        <p:spPr>
          <a:xfrm>
            <a:off x="6319598" y="4714637"/>
            <a:ext cx="7477601" cy="444341"/>
          </a:xfrm>
          <a:prstGeom prst="rect">
            <a:avLst/>
          </a:prstGeom>
          <a:noFill/>
          <a:ln/>
        </p:spPr>
        <p:txBody>
          <a:bodyPr wrap="none" rtlCol="0" anchor="t"/>
          <a:lstStyle/>
          <a:p>
            <a:pPr marL="0" indent="0">
              <a:lnSpc>
                <a:spcPts val="3499"/>
              </a:lnSpc>
              <a:buNone/>
            </a:pPr>
            <a:r>
              <a:rPr lang="en-US" sz="2187" b="1" dirty="0">
                <a:solidFill>
                  <a:schemeClr val="tx1">
                    <a:lumMod val="75000"/>
                    <a:lumOff val="25000"/>
                  </a:schemeClr>
                </a:solidFill>
                <a:latin typeface="Epilogue" pitchFamily="34" charset="0"/>
                <a:ea typeface="Epilogue" pitchFamily="34" charset="-122"/>
                <a:cs typeface="Epilogue" pitchFamily="34" charset="-120"/>
              </a:rPr>
              <a:t>HEMA GIRI SAI BHUPATI (RA2212703010016)</a:t>
            </a:r>
            <a:endParaRPr lang="en-US" sz="2187" b="1" dirty="0">
              <a:solidFill>
                <a:schemeClr val="tx1">
                  <a:lumMod val="75000"/>
                  <a:lumOff val="25000"/>
                </a:schemeClr>
              </a:solidFill>
            </a:endParaRPr>
          </a:p>
        </p:txBody>
      </p:sp>
      <p:sp>
        <p:nvSpPr>
          <p:cNvPr id="9" name="Text 6"/>
          <p:cNvSpPr/>
          <p:nvPr/>
        </p:nvSpPr>
        <p:spPr>
          <a:xfrm>
            <a:off x="6319599" y="5492234"/>
            <a:ext cx="7477601" cy="355402"/>
          </a:xfrm>
          <a:prstGeom prst="rect">
            <a:avLst/>
          </a:prstGeom>
          <a:noFill/>
          <a:ln/>
        </p:spPr>
        <p:txBody>
          <a:bodyPr wrap="none" rtlCol="0" anchor="t"/>
          <a:lstStyle/>
          <a:p>
            <a:pPr marL="0" indent="0">
              <a:lnSpc>
                <a:spcPts val="2799"/>
              </a:lnSpc>
              <a:buNone/>
            </a:pP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chemeClr val="accent1">
              <a:lumMod val="60000"/>
              <a:lumOff val="40000"/>
            </a:schemeClr>
          </a:solidFill>
          <a:ln/>
        </p:spPr>
        <p:txBody>
          <a:bodyPr/>
          <a:lstStyle/>
          <a:p>
            <a:endParaRPr lang="en-IN" dirty="0"/>
          </a:p>
        </p:txBody>
      </p:sp>
      <p:sp>
        <p:nvSpPr>
          <p:cNvPr id="4" name="Text 2"/>
          <p:cNvSpPr/>
          <p:nvPr/>
        </p:nvSpPr>
        <p:spPr>
          <a:xfrm>
            <a:off x="833199" y="2581870"/>
            <a:ext cx="7477601" cy="1666399"/>
          </a:xfrm>
          <a:prstGeom prst="rect">
            <a:avLst/>
          </a:prstGeom>
          <a:noFill/>
          <a:ln/>
        </p:spPr>
        <p:txBody>
          <a:bodyPr wrap="square" rtlCol="0" anchor="t"/>
          <a:lstStyle/>
          <a:p>
            <a:pPr marL="0" indent="0">
              <a:lnSpc>
                <a:spcPts val="6561"/>
              </a:lnSpc>
              <a:buNone/>
            </a:pPr>
            <a:r>
              <a:rPr lang="en-US" sz="5249" b="1" dirty="0">
                <a:latin typeface="ADLaM Display" panose="02010000000000000000" pitchFamily="2" charset="0"/>
                <a:ea typeface="ADLaM Display" panose="02010000000000000000" pitchFamily="2" charset="0"/>
                <a:cs typeface="ADLaM Display" panose="02010000000000000000" pitchFamily="2" charset="0"/>
              </a:rPr>
              <a:t>REVOLUTIONISE YOUR GYM EXPERIENCE </a:t>
            </a:r>
          </a:p>
        </p:txBody>
      </p:sp>
      <p:sp>
        <p:nvSpPr>
          <p:cNvPr id="5" name="Text 3"/>
          <p:cNvSpPr/>
          <p:nvPr/>
        </p:nvSpPr>
        <p:spPr>
          <a:xfrm>
            <a:off x="833199" y="4613084"/>
            <a:ext cx="7572671" cy="1400634"/>
          </a:xfrm>
          <a:prstGeom prst="rect">
            <a:avLst/>
          </a:prstGeom>
          <a:noFill/>
          <a:ln/>
        </p:spPr>
        <p:txBody>
          <a:bodyPr wrap="square" rtlCol="0" anchor="t"/>
          <a:lstStyle/>
          <a:p>
            <a:pPr marL="0" indent="0">
              <a:lnSpc>
                <a:spcPts val="2799"/>
              </a:lnSpc>
              <a:buNone/>
            </a:pPr>
            <a:r>
              <a:rPr lang="en-US" sz="2400" dirty="0">
                <a:solidFill>
                  <a:srgbClr val="EBECEF"/>
                </a:solidFill>
                <a:latin typeface="Epilogue" pitchFamily="34" charset="0"/>
                <a:ea typeface="Epilogue" pitchFamily="34" charset="-122"/>
                <a:cs typeface="Epilogue" pitchFamily="34" charset="-120"/>
              </a:rPr>
              <a:t>Introducing our new gym management system, designed to optimize your workouts and streamline the gym experience. Get ready to elevate your fitness routine!</a:t>
            </a:r>
            <a:endParaRPr lang="en-US" sz="2400" dirty="0"/>
          </a:p>
        </p:txBody>
      </p:sp>
      <p:pic>
        <p:nvPicPr>
          <p:cNvPr id="6" name="Image 0" descr="preencoded.png"/>
          <p:cNvPicPr>
            <a:picLocks noChangeAspect="1"/>
          </p:cNvPicPr>
          <p:nvPr/>
        </p:nvPicPr>
        <p:blipFill>
          <a:blip r:embed="rId3"/>
          <a:stretch>
            <a:fillRect/>
          </a:stretch>
        </p:blipFill>
        <p:spPr>
          <a:xfrm>
            <a:off x="9144000" y="0"/>
            <a:ext cx="5486400" cy="822960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txBody>
          <a:bodyPr/>
          <a:lstStyle/>
          <a:p>
            <a:endParaRPr lang="en-IN"/>
          </a:p>
        </p:txBody>
      </p:sp>
      <p:sp>
        <p:nvSpPr>
          <p:cNvPr id="3" name="Shape 1"/>
          <p:cNvSpPr/>
          <p:nvPr/>
        </p:nvSpPr>
        <p:spPr>
          <a:xfrm>
            <a:off x="0" y="0"/>
            <a:ext cx="14630400" cy="8229600"/>
          </a:xfrm>
          <a:prstGeom prst="rect">
            <a:avLst/>
          </a:prstGeom>
          <a:solidFill>
            <a:srgbClr val="080E26"/>
          </a:solidFill>
          <a:ln w="13811">
            <a:solidFill>
              <a:srgbClr val="565151"/>
            </a:solidFill>
            <a:prstDash val="solid"/>
          </a:ln>
        </p:spPr>
        <p:txBody>
          <a:bodyPr/>
          <a:lstStyle/>
          <a:p>
            <a:endParaRPr lang="en-IN"/>
          </a:p>
        </p:txBody>
      </p:sp>
      <p:pic>
        <p:nvPicPr>
          <p:cNvPr id="4" name="Image 0" descr="preencoded.png"/>
          <p:cNvPicPr>
            <a:picLocks noChangeAspect="1"/>
          </p:cNvPicPr>
          <p:nvPr/>
        </p:nvPicPr>
        <p:blipFill>
          <a:blip r:embed="rId3"/>
          <a:stretch>
            <a:fillRect/>
          </a:stretch>
        </p:blipFill>
        <p:spPr>
          <a:xfrm>
            <a:off x="0" y="58377"/>
            <a:ext cx="14630400" cy="8229600"/>
          </a:xfrm>
          <a:prstGeom prst="rect">
            <a:avLst/>
          </a:prstGeom>
        </p:spPr>
      </p:pic>
      <p:sp>
        <p:nvSpPr>
          <p:cNvPr id="6" name="Text 3"/>
          <p:cNvSpPr/>
          <p:nvPr/>
        </p:nvSpPr>
        <p:spPr>
          <a:xfrm>
            <a:off x="2037992" y="2115239"/>
            <a:ext cx="7183125" cy="870227"/>
          </a:xfrm>
          <a:prstGeom prst="rect">
            <a:avLst/>
          </a:prstGeom>
          <a:noFill/>
          <a:ln/>
        </p:spPr>
        <p:txBody>
          <a:bodyPr wrap="none" rtlCol="0" anchor="t"/>
          <a:lstStyle/>
          <a:p>
            <a:pPr marL="0" indent="0">
              <a:lnSpc>
                <a:spcPts val="5468"/>
              </a:lnSpc>
              <a:buNone/>
            </a:pPr>
            <a:r>
              <a:rPr lang="en-US" sz="6000" b="1" dirty="0">
                <a:solidFill>
                  <a:srgbClr val="FFFFFF"/>
                </a:solidFill>
                <a:latin typeface="Fraunces" pitchFamily="34" charset="0"/>
                <a:ea typeface="Fraunces" pitchFamily="34" charset="-122"/>
                <a:cs typeface="Fraunces" pitchFamily="34" charset="-120"/>
              </a:rPr>
              <a:t>PROBLEM STATEMENT</a:t>
            </a:r>
            <a:endParaRPr lang="en-US" sz="6000" b="1" dirty="0"/>
          </a:p>
        </p:txBody>
      </p:sp>
      <p:sp>
        <p:nvSpPr>
          <p:cNvPr id="7" name="Text 4"/>
          <p:cNvSpPr/>
          <p:nvPr/>
        </p:nvSpPr>
        <p:spPr>
          <a:xfrm>
            <a:off x="2037993" y="3284672"/>
            <a:ext cx="10554414" cy="2664435"/>
          </a:xfrm>
          <a:prstGeom prst="rect">
            <a:avLst/>
          </a:prstGeom>
          <a:noFill/>
          <a:ln/>
        </p:spPr>
        <p:txBody>
          <a:bodyPr wrap="square" rtlCol="0" anchor="t"/>
          <a:lstStyle/>
          <a:p>
            <a:pPr marL="0" indent="0">
              <a:lnSpc>
                <a:spcPts val="2799"/>
              </a:lnSpc>
              <a:buNone/>
            </a:pPr>
            <a:r>
              <a:rPr lang="en-US" sz="2800" dirty="0">
                <a:solidFill>
                  <a:srgbClr val="EBECEF"/>
                </a:solidFill>
                <a:latin typeface="Epilogue" pitchFamily="34" charset="0"/>
                <a:ea typeface="Epilogue" pitchFamily="34" charset="-122"/>
                <a:cs typeface="Epilogue" pitchFamily="34" charset="-120"/>
              </a:rPr>
              <a:t>A local gym wants to modernize its operations by implementing a Gym Management System. The gym currently maintains all member records manually, and it has become increasingly challenging to manage member information, track payments, and monitor equipment usage efficiently. The gym management seeks a software solution to streamline their operations, improve member experience, and simplify administrative tasks.</a:t>
            </a:r>
            <a:endParaRPr lang="en-US" sz="28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txBody>
          <a:bodyPr/>
          <a:lstStyle/>
          <a:p>
            <a:endParaRPr lang="en-IN"/>
          </a:p>
        </p:txBody>
      </p:sp>
      <p:sp>
        <p:nvSpPr>
          <p:cNvPr id="4" name="Text 2"/>
          <p:cNvSpPr/>
          <p:nvPr/>
        </p:nvSpPr>
        <p:spPr>
          <a:xfrm>
            <a:off x="2037993" y="1429583"/>
            <a:ext cx="5890260" cy="694373"/>
          </a:xfrm>
          <a:prstGeom prst="rect">
            <a:avLst/>
          </a:prstGeom>
          <a:noFill/>
          <a:ln/>
        </p:spPr>
        <p:txBody>
          <a:bodyPr wrap="none" rtlCol="0" anchor="t"/>
          <a:lstStyle/>
          <a:p>
            <a:pPr marL="0" indent="0">
              <a:lnSpc>
                <a:spcPts val="5468"/>
              </a:lnSpc>
              <a:buNone/>
            </a:pPr>
            <a:r>
              <a:rPr lang="en-US" sz="5400" b="1" dirty="0">
                <a:solidFill>
                  <a:srgbClr val="FFFFFF"/>
                </a:solidFill>
                <a:latin typeface="Fraunces" pitchFamily="34" charset="0"/>
                <a:ea typeface="Fraunces" pitchFamily="34" charset="-122"/>
                <a:cs typeface="Fraunces" pitchFamily="34" charset="-120"/>
              </a:rPr>
              <a:t>Purpose of the Project</a:t>
            </a:r>
            <a:endParaRPr lang="en-US" sz="5400" b="1" dirty="0"/>
          </a:p>
        </p:txBody>
      </p:sp>
      <p:sp>
        <p:nvSpPr>
          <p:cNvPr id="5" name="Shape 3"/>
          <p:cNvSpPr/>
          <p:nvPr/>
        </p:nvSpPr>
        <p:spPr>
          <a:xfrm>
            <a:off x="2037993" y="2568297"/>
            <a:ext cx="3370064" cy="4231719"/>
          </a:xfrm>
          <a:prstGeom prst="roundRect">
            <a:avLst>
              <a:gd name="adj" fmla="val 2967"/>
            </a:avLst>
          </a:prstGeom>
          <a:solidFill>
            <a:srgbClr val="283157"/>
          </a:solidFill>
          <a:ln w="13811">
            <a:solidFill>
              <a:srgbClr val="303B69"/>
            </a:solidFill>
            <a:prstDash val="solid"/>
          </a:ln>
        </p:spPr>
        <p:txBody>
          <a:bodyPr/>
          <a:lstStyle/>
          <a:p>
            <a:endParaRPr lang="en-IN"/>
          </a:p>
        </p:txBody>
      </p:sp>
      <p:sp>
        <p:nvSpPr>
          <p:cNvPr id="6" name="Text 4"/>
          <p:cNvSpPr/>
          <p:nvPr/>
        </p:nvSpPr>
        <p:spPr>
          <a:xfrm>
            <a:off x="2273975" y="2804279"/>
            <a:ext cx="2898100" cy="694373"/>
          </a:xfrm>
          <a:prstGeom prst="rect">
            <a:avLst/>
          </a:prstGeom>
          <a:noFill/>
          <a:ln/>
        </p:spPr>
        <p:txBody>
          <a:bodyPr wrap="square" rtlCol="0" anchor="t"/>
          <a:lstStyle/>
          <a:p>
            <a:pPr marL="0" indent="0">
              <a:lnSpc>
                <a:spcPts val="2734"/>
              </a:lnSpc>
              <a:buNone/>
            </a:pPr>
            <a:r>
              <a:rPr lang="en-US" sz="2187" b="1" dirty="0">
                <a:solidFill>
                  <a:srgbClr val="EBECEF"/>
                </a:solidFill>
                <a:latin typeface="Fraunces" pitchFamily="34" charset="0"/>
                <a:ea typeface="Fraunces" pitchFamily="34" charset="-122"/>
                <a:cs typeface="Fraunces" pitchFamily="34" charset="-120"/>
              </a:rPr>
              <a:t>Enhance the Gym Experience</a:t>
            </a:r>
            <a:endParaRPr lang="en-US" sz="2187" b="1" dirty="0"/>
          </a:p>
        </p:txBody>
      </p:sp>
      <p:sp>
        <p:nvSpPr>
          <p:cNvPr id="7" name="Text 5"/>
          <p:cNvSpPr/>
          <p:nvPr/>
        </p:nvSpPr>
        <p:spPr>
          <a:xfrm>
            <a:off x="2273975" y="3720822"/>
            <a:ext cx="2898100" cy="1777008"/>
          </a:xfrm>
          <a:prstGeom prst="rect">
            <a:avLst/>
          </a:prstGeom>
          <a:noFill/>
          <a:ln/>
        </p:spPr>
        <p:txBody>
          <a:bodyPr wrap="square" rtlCol="0" anchor="t"/>
          <a:lstStyle/>
          <a:p>
            <a:pPr marL="0" indent="0">
              <a:lnSpc>
                <a:spcPts val="2799"/>
              </a:lnSpc>
              <a:buNone/>
            </a:pPr>
            <a:r>
              <a:rPr lang="en-US" sz="1750" dirty="0">
                <a:solidFill>
                  <a:srgbClr val="EBECEF"/>
                </a:solidFill>
                <a:latin typeface="Epilogue" pitchFamily="34" charset="0"/>
                <a:ea typeface="Epilogue" pitchFamily="34" charset="-122"/>
                <a:cs typeface="Epilogue" pitchFamily="34" charset="-120"/>
              </a:rPr>
              <a:t>Our gym management system seeks to provide a seamless, comfortable, and efficient experience for gym-goers of any level.</a:t>
            </a:r>
            <a:endParaRPr lang="en-US" sz="1750" dirty="0"/>
          </a:p>
        </p:txBody>
      </p:sp>
      <p:sp>
        <p:nvSpPr>
          <p:cNvPr id="8" name="Shape 6"/>
          <p:cNvSpPr/>
          <p:nvPr/>
        </p:nvSpPr>
        <p:spPr>
          <a:xfrm>
            <a:off x="5630228" y="2568297"/>
            <a:ext cx="3370064" cy="4231719"/>
          </a:xfrm>
          <a:prstGeom prst="roundRect">
            <a:avLst>
              <a:gd name="adj" fmla="val 2967"/>
            </a:avLst>
          </a:prstGeom>
          <a:solidFill>
            <a:srgbClr val="283157"/>
          </a:solidFill>
          <a:ln w="13811">
            <a:solidFill>
              <a:srgbClr val="303B69"/>
            </a:solidFill>
            <a:prstDash val="solid"/>
          </a:ln>
        </p:spPr>
        <p:txBody>
          <a:bodyPr/>
          <a:lstStyle/>
          <a:p>
            <a:endParaRPr lang="en-IN"/>
          </a:p>
        </p:txBody>
      </p:sp>
      <p:sp>
        <p:nvSpPr>
          <p:cNvPr id="9" name="Text 7"/>
          <p:cNvSpPr/>
          <p:nvPr/>
        </p:nvSpPr>
        <p:spPr>
          <a:xfrm>
            <a:off x="5866209" y="2804279"/>
            <a:ext cx="2898100" cy="694373"/>
          </a:xfrm>
          <a:prstGeom prst="rect">
            <a:avLst/>
          </a:prstGeom>
          <a:noFill/>
          <a:ln/>
        </p:spPr>
        <p:txBody>
          <a:bodyPr wrap="square" rtlCol="0" anchor="t"/>
          <a:lstStyle/>
          <a:p>
            <a:pPr marL="0" indent="0">
              <a:lnSpc>
                <a:spcPts val="2734"/>
              </a:lnSpc>
              <a:buNone/>
            </a:pPr>
            <a:r>
              <a:rPr lang="en-US" sz="2187" b="1" dirty="0">
                <a:solidFill>
                  <a:srgbClr val="EBECEF"/>
                </a:solidFill>
                <a:latin typeface="Fraunces" pitchFamily="34" charset="0"/>
                <a:ea typeface="Fraunces" pitchFamily="34" charset="-122"/>
                <a:cs typeface="Fraunces" pitchFamily="34" charset="-120"/>
              </a:rPr>
              <a:t>Optimize Gym Operations</a:t>
            </a:r>
            <a:endParaRPr lang="en-US" sz="2187" b="1" dirty="0"/>
          </a:p>
        </p:txBody>
      </p:sp>
      <p:sp>
        <p:nvSpPr>
          <p:cNvPr id="10" name="Text 8"/>
          <p:cNvSpPr/>
          <p:nvPr/>
        </p:nvSpPr>
        <p:spPr>
          <a:xfrm>
            <a:off x="5866209" y="3720822"/>
            <a:ext cx="2898100" cy="2843213"/>
          </a:xfrm>
          <a:prstGeom prst="rect">
            <a:avLst/>
          </a:prstGeom>
          <a:noFill/>
          <a:ln/>
        </p:spPr>
        <p:txBody>
          <a:bodyPr wrap="square" rtlCol="0" anchor="t"/>
          <a:lstStyle/>
          <a:p>
            <a:pPr marL="0" indent="0">
              <a:lnSpc>
                <a:spcPts val="2799"/>
              </a:lnSpc>
              <a:buNone/>
            </a:pPr>
            <a:r>
              <a:rPr lang="en-US" sz="1750" dirty="0">
                <a:solidFill>
                  <a:srgbClr val="EBECEF"/>
                </a:solidFill>
                <a:latin typeface="Epilogue" pitchFamily="34" charset="0"/>
                <a:ea typeface="Epilogue" pitchFamily="34" charset="-122"/>
                <a:cs typeface="Epilogue" pitchFamily="34" charset="-120"/>
              </a:rPr>
              <a:t>With our system, g ym managers can streamline operations and improve productivity overall, freeing up more time for customer service and building the gym community.</a:t>
            </a:r>
            <a:endParaRPr lang="en-US" sz="1750" dirty="0"/>
          </a:p>
        </p:txBody>
      </p:sp>
      <p:sp>
        <p:nvSpPr>
          <p:cNvPr id="11" name="Shape 9"/>
          <p:cNvSpPr/>
          <p:nvPr/>
        </p:nvSpPr>
        <p:spPr>
          <a:xfrm>
            <a:off x="9222462" y="2568297"/>
            <a:ext cx="3370064" cy="4231719"/>
          </a:xfrm>
          <a:prstGeom prst="roundRect">
            <a:avLst>
              <a:gd name="adj" fmla="val 2967"/>
            </a:avLst>
          </a:prstGeom>
          <a:solidFill>
            <a:srgbClr val="283157"/>
          </a:solidFill>
          <a:ln w="13811">
            <a:solidFill>
              <a:srgbClr val="303B69"/>
            </a:solidFill>
            <a:prstDash val="solid"/>
          </a:ln>
        </p:spPr>
        <p:txBody>
          <a:bodyPr/>
          <a:lstStyle/>
          <a:p>
            <a:endParaRPr lang="en-IN"/>
          </a:p>
        </p:txBody>
      </p:sp>
      <p:sp>
        <p:nvSpPr>
          <p:cNvPr id="12" name="Text 10"/>
          <p:cNvSpPr/>
          <p:nvPr/>
        </p:nvSpPr>
        <p:spPr>
          <a:xfrm>
            <a:off x="9458444" y="2804279"/>
            <a:ext cx="2796540" cy="347186"/>
          </a:xfrm>
          <a:prstGeom prst="rect">
            <a:avLst/>
          </a:prstGeom>
          <a:noFill/>
          <a:ln/>
        </p:spPr>
        <p:txBody>
          <a:bodyPr wrap="none" rtlCol="0" anchor="t"/>
          <a:lstStyle/>
          <a:p>
            <a:pPr marL="0" indent="0">
              <a:lnSpc>
                <a:spcPts val="2734"/>
              </a:lnSpc>
              <a:buNone/>
            </a:pPr>
            <a:r>
              <a:rPr lang="en-US" sz="2187" b="1" dirty="0">
                <a:solidFill>
                  <a:srgbClr val="EBECEF"/>
                </a:solidFill>
                <a:latin typeface="Fraunces" pitchFamily="34" charset="0"/>
                <a:ea typeface="Fraunces" pitchFamily="34" charset="-122"/>
                <a:cs typeface="Fraunces" pitchFamily="34" charset="-120"/>
              </a:rPr>
              <a:t>Better Access to Data</a:t>
            </a:r>
            <a:endParaRPr lang="en-US" sz="2187" b="1" dirty="0"/>
          </a:p>
        </p:txBody>
      </p:sp>
      <p:sp>
        <p:nvSpPr>
          <p:cNvPr id="13" name="Text 11"/>
          <p:cNvSpPr/>
          <p:nvPr/>
        </p:nvSpPr>
        <p:spPr>
          <a:xfrm>
            <a:off x="9458444" y="3373636"/>
            <a:ext cx="2898100" cy="1777008"/>
          </a:xfrm>
          <a:prstGeom prst="rect">
            <a:avLst/>
          </a:prstGeom>
          <a:noFill/>
          <a:ln/>
        </p:spPr>
        <p:txBody>
          <a:bodyPr wrap="square" rtlCol="0" anchor="t"/>
          <a:lstStyle/>
          <a:p>
            <a:pPr marL="0" indent="0">
              <a:lnSpc>
                <a:spcPts val="2799"/>
              </a:lnSpc>
              <a:buNone/>
            </a:pPr>
            <a:r>
              <a:rPr lang="en-US" sz="1750" dirty="0">
                <a:solidFill>
                  <a:srgbClr val="EBECEF"/>
                </a:solidFill>
                <a:latin typeface="Epilogue" pitchFamily="34" charset="0"/>
                <a:ea typeface="Epilogue" pitchFamily="34" charset="-122"/>
                <a:cs typeface="Epilogue" pitchFamily="34" charset="-120"/>
              </a:rPr>
              <a:t>Our system processes and stores data to provide valuable insights into gym usage patterns and performance.</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txBody>
          <a:bodyPr/>
          <a:lstStyle/>
          <a:p>
            <a:endParaRPr lang="en-IN"/>
          </a:p>
        </p:txBody>
      </p:sp>
      <p:sp>
        <p:nvSpPr>
          <p:cNvPr id="4" name="Text 2"/>
          <p:cNvSpPr/>
          <p:nvPr/>
        </p:nvSpPr>
        <p:spPr>
          <a:xfrm>
            <a:off x="723900" y="994172"/>
            <a:ext cx="3329940" cy="361950"/>
          </a:xfrm>
          <a:prstGeom prst="rect">
            <a:avLst/>
          </a:prstGeom>
          <a:noFill/>
          <a:ln/>
        </p:spPr>
        <p:txBody>
          <a:bodyPr wrap="none" rtlCol="0" anchor="t"/>
          <a:lstStyle/>
          <a:p>
            <a:pPr marL="0" indent="0">
              <a:lnSpc>
                <a:spcPts val="2850"/>
              </a:lnSpc>
              <a:buNone/>
            </a:pPr>
            <a:r>
              <a:rPr lang="en-US" sz="4400" b="1" dirty="0">
                <a:solidFill>
                  <a:srgbClr val="FFFFFF"/>
                </a:solidFill>
                <a:latin typeface="Fraunces" pitchFamily="34" charset="0"/>
                <a:ea typeface="Fraunces" pitchFamily="34" charset="-122"/>
                <a:cs typeface="Fraunces" pitchFamily="34" charset="-120"/>
              </a:rPr>
              <a:t>Objectives of the project</a:t>
            </a:r>
            <a:endParaRPr lang="en-US" sz="4400" b="1" dirty="0"/>
          </a:p>
        </p:txBody>
      </p:sp>
      <p:sp>
        <p:nvSpPr>
          <p:cNvPr id="5" name="Shape 3"/>
          <p:cNvSpPr/>
          <p:nvPr/>
        </p:nvSpPr>
        <p:spPr>
          <a:xfrm>
            <a:off x="723900" y="1573292"/>
            <a:ext cx="7696200" cy="5662136"/>
          </a:xfrm>
          <a:prstGeom prst="roundRect">
            <a:avLst>
              <a:gd name="adj" fmla="val 1534"/>
            </a:avLst>
          </a:prstGeom>
          <a:solidFill>
            <a:srgbClr val="283157"/>
          </a:solidFill>
          <a:ln w="12025">
            <a:solidFill>
              <a:srgbClr val="303B69"/>
            </a:solidFill>
            <a:prstDash val="solid"/>
          </a:ln>
        </p:spPr>
        <p:txBody>
          <a:bodyPr/>
          <a:lstStyle/>
          <a:p>
            <a:endParaRPr lang="en-IN" dirty="0"/>
          </a:p>
        </p:txBody>
      </p:sp>
      <p:sp>
        <p:nvSpPr>
          <p:cNvPr id="6" name="Text 4"/>
          <p:cNvSpPr/>
          <p:nvPr/>
        </p:nvSpPr>
        <p:spPr>
          <a:xfrm>
            <a:off x="1237774" y="1778318"/>
            <a:ext cx="6977301" cy="926902"/>
          </a:xfrm>
          <a:prstGeom prst="rect">
            <a:avLst/>
          </a:prstGeom>
          <a:noFill/>
          <a:ln/>
        </p:spPr>
        <p:txBody>
          <a:bodyPr wrap="square" rtlCol="0" anchor="t"/>
          <a:lstStyle/>
          <a:p>
            <a:pPr marL="342900" indent="-342900" algn="l">
              <a:lnSpc>
                <a:spcPts val="2432"/>
              </a:lnSpc>
              <a:buSzPct val="100000"/>
              <a:buFont typeface="+mj-lt"/>
              <a:buAutoNum type="arabicPeriod"/>
            </a:pPr>
            <a:r>
              <a:rPr lang="en-US" sz="1520" b="1" dirty="0">
                <a:solidFill>
                  <a:srgbClr val="EBECEF"/>
                </a:solidFill>
                <a:latin typeface="Epilogue" pitchFamily="34" charset="0"/>
                <a:ea typeface="Epilogue" pitchFamily="34" charset="-122"/>
                <a:cs typeface="Epilogue" pitchFamily="34" charset="-120"/>
              </a:rPr>
              <a:t>Efficiency</a:t>
            </a:r>
            <a:r>
              <a:rPr lang="en-US" sz="1520" dirty="0">
                <a:solidFill>
                  <a:srgbClr val="EBECEF"/>
                </a:solidFill>
                <a:latin typeface="Epilogue" pitchFamily="34" charset="0"/>
                <a:ea typeface="Epilogue" pitchFamily="34" charset="-122"/>
                <a:cs typeface="Epilogue" pitchFamily="34" charset="-120"/>
              </a:rPr>
              <a:t>: Streamline administrative tasks such as member registration, attendance tracking, and payment processing to improve the overall efficiency of gym operations.</a:t>
            </a:r>
            <a:endParaRPr lang="en-US" sz="1520" dirty="0"/>
          </a:p>
        </p:txBody>
      </p:sp>
      <p:sp>
        <p:nvSpPr>
          <p:cNvPr id="7" name="Text 5"/>
          <p:cNvSpPr/>
          <p:nvPr/>
        </p:nvSpPr>
        <p:spPr>
          <a:xfrm>
            <a:off x="1237774" y="2782372"/>
            <a:ext cx="6977301" cy="1025835"/>
          </a:xfrm>
          <a:prstGeom prst="rect">
            <a:avLst/>
          </a:prstGeom>
          <a:noFill/>
          <a:ln/>
        </p:spPr>
        <p:txBody>
          <a:bodyPr wrap="square" rtlCol="0" anchor="t"/>
          <a:lstStyle/>
          <a:p>
            <a:pPr marL="342900" indent="-342900" algn="l">
              <a:lnSpc>
                <a:spcPts val="2432"/>
              </a:lnSpc>
              <a:buSzPct val="100000"/>
              <a:buFont typeface="+mj-lt"/>
              <a:buAutoNum type="arabicPeriod" startAt="2"/>
            </a:pPr>
            <a:r>
              <a:rPr lang="en-US" sz="1520" b="1" dirty="0">
                <a:solidFill>
                  <a:srgbClr val="EBECEF"/>
                </a:solidFill>
                <a:latin typeface="Epilogue" pitchFamily="34" charset="0"/>
                <a:ea typeface="Epilogue" pitchFamily="34" charset="-122"/>
                <a:cs typeface="Epilogue" pitchFamily="34" charset="-120"/>
              </a:rPr>
              <a:t>Member Experience</a:t>
            </a:r>
            <a:r>
              <a:rPr lang="en-US" sz="1520" dirty="0">
                <a:solidFill>
                  <a:srgbClr val="EBECEF"/>
                </a:solidFill>
                <a:latin typeface="Epilogue" pitchFamily="34" charset="0"/>
                <a:ea typeface="Epilogue" pitchFamily="34" charset="-122"/>
                <a:cs typeface="Epilogue" pitchFamily="34" charset="-120"/>
              </a:rPr>
              <a:t>: Enhance the experience of gym members by providing tools for easy management of memberships, fitness progress tracking, and class sign-ups, ultimately fostering member satisfaction and loyalty.</a:t>
            </a:r>
            <a:endParaRPr lang="en-US" sz="1520" dirty="0"/>
          </a:p>
        </p:txBody>
      </p:sp>
      <p:sp>
        <p:nvSpPr>
          <p:cNvPr id="8" name="Text 6"/>
          <p:cNvSpPr/>
          <p:nvPr/>
        </p:nvSpPr>
        <p:spPr>
          <a:xfrm>
            <a:off x="1237773" y="3867595"/>
            <a:ext cx="6977301" cy="926902"/>
          </a:xfrm>
          <a:prstGeom prst="rect">
            <a:avLst/>
          </a:prstGeom>
          <a:noFill/>
          <a:ln/>
        </p:spPr>
        <p:txBody>
          <a:bodyPr wrap="square" rtlCol="0" anchor="t"/>
          <a:lstStyle/>
          <a:p>
            <a:pPr marL="342900" indent="-342900" algn="l">
              <a:lnSpc>
                <a:spcPts val="2432"/>
              </a:lnSpc>
              <a:buSzPct val="100000"/>
              <a:buFont typeface="+mj-lt"/>
              <a:buAutoNum type="arabicPeriod" startAt="3"/>
            </a:pPr>
            <a:r>
              <a:rPr lang="en-US" sz="1520" b="1" dirty="0">
                <a:solidFill>
                  <a:srgbClr val="EBECEF"/>
                </a:solidFill>
                <a:latin typeface="Epilogue" pitchFamily="34" charset="0"/>
                <a:ea typeface="Epilogue" pitchFamily="34" charset="-122"/>
                <a:cs typeface="Epilogue" pitchFamily="34" charset="-120"/>
              </a:rPr>
              <a:t>Revenue Optimization</a:t>
            </a:r>
            <a:r>
              <a:rPr lang="en-US" sz="1520" dirty="0">
                <a:solidFill>
                  <a:srgbClr val="EBECEF"/>
                </a:solidFill>
                <a:latin typeface="Epilogue" pitchFamily="34" charset="0"/>
                <a:ea typeface="Epilogue" pitchFamily="34" charset="-122"/>
                <a:cs typeface="Epilogue" pitchFamily="34" charset="-120"/>
              </a:rPr>
              <a:t>: Optimize revenue management through automated billing, invoicing, and flexible membership plans, along with insights into financial performance to maximize profitability.</a:t>
            </a:r>
            <a:endParaRPr lang="en-US" sz="1520" dirty="0"/>
          </a:p>
        </p:txBody>
      </p:sp>
      <p:sp>
        <p:nvSpPr>
          <p:cNvPr id="9" name="Text 7"/>
          <p:cNvSpPr/>
          <p:nvPr/>
        </p:nvSpPr>
        <p:spPr>
          <a:xfrm>
            <a:off x="1237774" y="4918048"/>
            <a:ext cx="6977301" cy="926902"/>
          </a:xfrm>
          <a:prstGeom prst="rect">
            <a:avLst/>
          </a:prstGeom>
          <a:noFill/>
          <a:ln/>
        </p:spPr>
        <p:txBody>
          <a:bodyPr wrap="square" rtlCol="0" anchor="t"/>
          <a:lstStyle/>
          <a:p>
            <a:pPr marL="342900" indent="-342900" algn="l">
              <a:lnSpc>
                <a:spcPts val="2432"/>
              </a:lnSpc>
              <a:buSzPct val="100000"/>
              <a:buFont typeface="+mj-lt"/>
              <a:buAutoNum type="arabicPeriod" startAt="4"/>
            </a:pPr>
            <a:r>
              <a:rPr lang="en-US" sz="1520" b="1" dirty="0">
                <a:solidFill>
                  <a:srgbClr val="EBECEF"/>
                </a:solidFill>
                <a:latin typeface="Epilogue" pitchFamily="34" charset="0"/>
                <a:ea typeface="Epilogue" pitchFamily="34" charset="-122"/>
                <a:cs typeface="Epilogue" pitchFamily="34" charset="-120"/>
              </a:rPr>
              <a:t>Data-Driven Decision Making</a:t>
            </a:r>
            <a:r>
              <a:rPr lang="en-US" sz="1520" dirty="0">
                <a:solidFill>
                  <a:srgbClr val="EBECEF"/>
                </a:solidFill>
                <a:latin typeface="Epilogue" pitchFamily="34" charset="0"/>
                <a:ea typeface="Epilogue" pitchFamily="34" charset="-122"/>
                <a:cs typeface="Epilogue" pitchFamily="34" charset="-120"/>
              </a:rPr>
              <a:t>: Enable informed decision-making by offering real-time reports and analytics on critical performance metrics such as membership statistics, attendance, and revenue.</a:t>
            </a:r>
            <a:endParaRPr lang="en-US" sz="1520" dirty="0"/>
          </a:p>
        </p:txBody>
      </p:sp>
      <p:sp>
        <p:nvSpPr>
          <p:cNvPr id="10" name="Text 8"/>
          <p:cNvSpPr/>
          <p:nvPr/>
        </p:nvSpPr>
        <p:spPr>
          <a:xfrm>
            <a:off x="1237772" y="5955539"/>
            <a:ext cx="6977301" cy="926902"/>
          </a:xfrm>
          <a:prstGeom prst="rect">
            <a:avLst/>
          </a:prstGeom>
          <a:noFill/>
          <a:ln/>
        </p:spPr>
        <p:txBody>
          <a:bodyPr wrap="square" rtlCol="0" anchor="t"/>
          <a:lstStyle/>
          <a:p>
            <a:pPr marL="342900" indent="-342900" algn="l">
              <a:lnSpc>
                <a:spcPts val="2432"/>
              </a:lnSpc>
              <a:buSzPct val="100000"/>
              <a:buFont typeface="+mj-lt"/>
              <a:buAutoNum type="arabicPeriod" startAt="5"/>
            </a:pPr>
            <a:r>
              <a:rPr lang="en-US" sz="1520" b="1" dirty="0">
                <a:solidFill>
                  <a:srgbClr val="EBECEF"/>
                </a:solidFill>
                <a:latin typeface="Epilogue" pitchFamily="34" charset="0"/>
                <a:ea typeface="Epilogue" pitchFamily="34" charset="-122"/>
                <a:cs typeface="Epilogue" pitchFamily="34" charset="-120"/>
              </a:rPr>
              <a:t>Security and Privacy</a:t>
            </a:r>
            <a:r>
              <a:rPr lang="en-US" sz="1520" dirty="0">
                <a:solidFill>
                  <a:srgbClr val="EBECEF"/>
                </a:solidFill>
                <a:latin typeface="Epilogue" pitchFamily="34" charset="0"/>
                <a:ea typeface="Epilogue" pitchFamily="34" charset="-122"/>
                <a:cs typeface="Epilogue" pitchFamily="34" charset="-120"/>
              </a:rPr>
              <a:t>: Ensure the security and privacy of member data by implementing robust access controls, encryption, and compliance with data protection regulations, fostering trust and compliance</a:t>
            </a:r>
            <a:endParaRPr lang="en-US" sz="1520" dirty="0"/>
          </a:p>
        </p:txBody>
      </p:sp>
      <p:pic>
        <p:nvPicPr>
          <p:cNvPr id="11" name="Image 0" descr="preencoded.png"/>
          <p:cNvPicPr>
            <a:picLocks noChangeAspect="1"/>
          </p:cNvPicPr>
          <p:nvPr/>
        </p:nvPicPr>
        <p:blipFill>
          <a:blip r:embed="rId3"/>
          <a:stretch>
            <a:fillRect/>
          </a:stretch>
        </p:blipFill>
        <p:spPr>
          <a:xfrm>
            <a:off x="9144000" y="0"/>
            <a:ext cx="5486400" cy="822960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txBody>
          <a:bodyPr/>
          <a:lstStyle/>
          <a:p>
            <a:endParaRPr lang="en-IN"/>
          </a:p>
        </p:txBody>
      </p:sp>
      <p:sp>
        <p:nvSpPr>
          <p:cNvPr id="4" name="Text 2"/>
          <p:cNvSpPr/>
          <p:nvPr/>
        </p:nvSpPr>
        <p:spPr>
          <a:xfrm>
            <a:off x="2037993" y="1225272"/>
            <a:ext cx="6416040" cy="694373"/>
          </a:xfrm>
          <a:prstGeom prst="rect">
            <a:avLst/>
          </a:prstGeom>
          <a:noFill/>
          <a:ln/>
        </p:spPr>
        <p:txBody>
          <a:bodyPr wrap="none" rtlCol="0" anchor="t"/>
          <a:lstStyle/>
          <a:p>
            <a:pPr marL="0" indent="0">
              <a:lnSpc>
                <a:spcPts val="5468"/>
              </a:lnSpc>
              <a:buNone/>
            </a:pPr>
            <a:r>
              <a:rPr lang="en-US" sz="6000" b="1" dirty="0">
                <a:solidFill>
                  <a:srgbClr val="FFFFFF"/>
                </a:solidFill>
                <a:latin typeface="Fraunces" pitchFamily="34" charset="0"/>
                <a:ea typeface="Fraunces" pitchFamily="34" charset="-122"/>
                <a:cs typeface="Fraunces" pitchFamily="34" charset="-120"/>
              </a:rPr>
              <a:t>Sample front end design</a:t>
            </a:r>
            <a:endParaRPr lang="en-US" sz="6000" b="1" dirty="0"/>
          </a:p>
        </p:txBody>
      </p:sp>
      <p:sp>
        <p:nvSpPr>
          <p:cNvPr id="5" name="Text 3"/>
          <p:cNvSpPr/>
          <p:nvPr/>
        </p:nvSpPr>
        <p:spPr>
          <a:xfrm>
            <a:off x="2037993" y="2252901"/>
            <a:ext cx="10554414" cy="355402"/>
          </a:xfrm>
          <a:prstGeom prst="rect">
            <a:avLst/>
          </a:prstGeom>
          <a:noFill/>
          <a:ln/>
        </p:spPr>
        <p:txBody>
          <a:bodyPr wrap="none" rtlCol="0" anchor="t"/>
          <a:lstStyle/>
          <a:p>
            <a:pPr marL="0" indent="0">
              <a:lnSpc>
                <a:spcPts val="2799"/>
              </a:lnSpc>
              <a:buNone/>
            </a:pPr>
            <a:r>
              <a:rPr lang="en-US" sz="2800" dirty="0">
                <a:solidFill>
                  <a:srgbClr val="EBECEF"/>
                </a:solidFill>
                <a:latin typeface="Epilogue" pitchFamily="34" charset="0"/>
                <a:ea typeface="Epilogue" pitchFamily="34" charset="-122"/>
                <a:cs typeface="Epilogue" pitchFamily="34" charset="-120"/>
              </a:rPr>
              <a:t>This is a rough design of how our project is going to look like.</a:t>
            </a:r>
            <a:endParaRPr lang="en-US" sz="2800" dirty="0"/>
          </a:p>
        </p:txBody>
      </p:sp>
      <p:pic>
        <p:nvPicPr>
          <p:cNvPr id="6" name="Image 0" descr="preencoded.png"/>
          <p:cNvPicPr>
            <a:picLocks noChangeAspect="1"/>
          </p:cNvPicPr>
          <p:nvPr/>
        </p:nvPicPr>
        <p:blipFill>
          <a:blip r:embed="rId3"/>
          <a:stretch>
            <a:fillRect/>
          </a:stretch>
        </p:blipFill>
        <p:spPr>
          <a:xfrm>
            <a:off x="2599611" y="2858214"/>
            <a:ext cx="9431060" cy="4145994"/>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txBody>
          <a:bodyPr/>
          <a:lstStyle/>
          <a:p>
            <a:endParaRPr lang="en-IN" dirty="0"/>
          </a:p>
        </p:txBody>
      </p:sp>
      <p:sp>
        <p:nvSpPr>
          <p:cNvPr id="4" name="Text 2"/>
          <p:cNvSpPr/>
          <p:nvPr/>
        </p:nvSpPr>
        <p:spPr>
          <a:xfrm>
            <a:off x="591013" y="590788"/>
            <a:ext cx="4939454" cy="670679"/>
          </a:xfrm>
          <a:prstGeom prst="rect">
            <a:avLst/>
          </a:prstGeom>
          <a:noFill/>
          <a:ln/>
        </p:spPr>
        <p:txBody>
          <a:bodyPr wrap="none" rtlCol="0" anchor="t"/>
          <a:lstStyle/>
          <a:p>
            <a:pPr marL="0" indent="0">
              <a:lnSpc>
                <a:spcPts val="5282"/>
              </a:lnSpc>
              <a:buNone/>
            </a:pPr>
            <a:r>
              <a:rPr lang="en-US" sz="5400" b="1" dirty="0">
                <a:solidFill>
                  <a:srgbClr val="FFFFFF"/>
                </a:solidFill>
                <a:latin typeface="ADLaM Display" panose="02010000000000000000" pitchFamily="2" charset="0"/>
                <a:ea typeface="ADLaM Display" panose="02010000000000000000" pitchFamily="2" charset="0"/>
                <a:cs typeface="ADLaM Display" panose="02010000000000000000" pitchFamily="2" charset="0"/>
              </a:rPr>
              <a:t>UML DIAGRAMS</a:t>
            </a:r>
            <a:endParaRPr lang="en-US" sz="5400" b="1" dirty="0">
              <a:latin typeface="ADLaM Display" panose="02010000000000000000" pitchFamily="2" charset="0"/>
              <a:ea typeface="ADLaM Display" panose="02010000000000000000" pitchFamily="2" charset="0"/>
              <a:cs typeface="ADLaM Display" panose="02010000000000000000" pitchFamily="2" charset="0"/>
            </a:endParaRPr>
          </a:p>
        </p:txBody>
      </p:sp>
      <p:pic>
        <p:nvPicPr>
          <p:cNvPr id="5" name="Image 0" descr="preencoded.png"/>
          <p:cNvPicPr>
            <a:picLocks noChangeAspect="1"/>
          </p:cNvPicPr>
          <p:nvPr/>
        </p:nvPicPr>
        <p:blipFill>
          <a:blip r:embed="rId3"/>
          <a:stretch>
            <a:fillRect/>
          </a:stretch>
        </p:blipFill>
        <p:spPr>
          <a:xfrm>
            <a:off x="6884839" y="1514298"/>
            <a:ext cx="6655356" cy="5948243"/>
          </a:xfrm>
          <a:prstGeom prst="rect">
            <a:avLst/>
          </a:prstGeom>
        </p:spPr>
      </p:pic>
      <p:sp>
        <p:nvSpPr>
          <p:cNvPr id="6" name="Rectangle 5">
            <a:extLst>
              <a:ext uri="{FF2B5EF4-FFF2-40B4-BE49-F238E27FC236}">
                <a16:creationId xmlns:a16="http://schemas.microsoft.com/office/drawing/2014/main" id="{2C1515A9-1FD7-220B-2B19-034F30907A7A}"/>
              </a:ext>
            </a:extLst>
          </p:cNvPr>
          <p:cNvSpPr/>
          <p:nvPr/>
        </p:nvSpPr>
        <p:spPr>
          <a:xfrm>
            <a:off x="365879" y="3976092"/>
            <a:ext cx="5790239" cy="769441"/>
          </a:xfrm>
          <a:prstGeom prst="rect">
            <a:avLst/>
          </a:prstGeom>
          <a:noFill/>
        </p:spPr>
        <p:txBody>
          <a:bodyPr wrap="none" lIns="91440" tIns="45720" rIns="91440" bIns="45720">
            <a:spAutoFit/>
          </a:bodyPr>
          <a:lstStyle/>
          <a:p>
            <a:pPr algn="ctr"/>
            <a:r>
              <a:rPr lang="en-US" sz="4400" b="0" cap="none" spc="0" dirty="0">
                <a:ln w="0"/>
                <a:solidFill>
                  <a:schemeClr val="tx1"/>
                </a:solidFill>
                <a:effectLst>
                  <a:outerShdw blurRad="38100" dist="19050" dir="2700000" algn="tl" rotWithShape="0">
                    <a:schemeClr val="dk1">
                      <a:alpha val="40000"/>
                    </a:schemeClr>
                  </a:outerShdw>
                </a:effectLst>
              </a:rPr>
              <a:t>1. SEQUENCE DIAGRAM:</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2">
            <a:lumMod val="60000"/>
            <a:lumOff val="40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755C201-52A6-2167-8B76-7C50E3FBDFA9}"/>
              </a:ext>
            </a:extLst>
          </p:cNvPr>
          <p:cNvPicPr>
            <a:picLocks noChangeAspect="1"/>
          </p:cNvPicPr>
          <p:nvPr/>
        </p:nvPicPr>
        <p:blipFill>
          <a:blip r:embed="rId2"/>
          <a:stretch>
            <a:fillRect/>
          </a:stretch>
        </p:blipFill>
        <p:spPr>
          <a:xfrm>
            <a:off x="7315200" y="1317669"/>
            <a:ext cx="6731307" cy="5594261"/>
          </a:xfrm>
          <a:prstGeom prst="rect">
            <a:avLst/>
          </a:prstGeom>
        </p:spPr>
      </p:pic>
      <p:sp>
        <p:nvSpPr>
          <p:cNvPr id="4" name="Rectangle 3">
            <a:extLst>
              <a:ext uri="{FF2B5EF4-FFF2-40B4-BE49-F238E27FC236}">
                <a16:creationId xmlns:a16="http://schemas.microsoft.com/office/drawing/2014/main" id="{80C48148-B976-EA79-1F47-13C4281E8BBE}"/>
              </a:ext>
            </a:extLst>
          </p:cNvPr>
          <p:cNvSpPr/>
          <p:nvPr/>
        </p:nvSpPr>
        <p:spPr>
          <a:xfrm>
            <a:off x="385569" y="3502016"/>
            <a:ext cx="6566093" cy="923330"/>
          </a:xfrm>
          <a:prstGeom prst="rect">
            <a:avLst/>
          </a:prstGeom>
          <a:noFill/>
        </p:spPr>
        <p:txBody>
          <a:bodyPr wrap="none" lIns="91440" tIns="45720" rIns="91440" bIns="45720">
            <a:spAutoFit/>
          </a:bodyPr>
          <a:lstStyle/>
          <a:p>
            <a:pPr algn="ctr"/>
            <a:r>
              <a:rPr lang="en-US" sz="5400" b="1" cap="none" spc="0" dirty="0">
                <a:ln w="0"/>
                <a:solidFill>
                  <a:schemeClr val="tx1"/>
                </a:solidFill>
                <a:effectLst>
                  <a:outerShdw blurRad="38100" dist="19050" dir="2700000" algn="tl" rotWithShape="0">
                    <a:schemeClr val="dk1">
                      <a:alpha val="40000"/>
                    </a:schemeClr>
                  </a:outerShdw>
                </a:effectLst>
              </a:rPr>
              <a:t>2.ACTIVITY DIAGRAM:</a:t>
            </a:r>
          </a:p>
        </p:txBody>
      </p:sp>
    </p:spTree>
    <p:extLst>
      <p:ext uri="{BB962C8B-B14F-4D97-AF65-F5344CB8AC3E}">
        <p14:creationId xmlns:p14="http://schemas.microsoft.com/office/powerpoint/2010/main" val="365202320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44</TotalTime>
  <Words>510</Words>
  <Application>Microsoft Office PowerPoint</Application>
  <PresentationFormat>Custom</PresentationFormat>
  <Paragraphs>50</Paragraphs>
  <Slides>13</Slides>
  <Notes>9</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13</vt:i4>
      </vt:variant>
    </vt:vector>
  </HeadingPairs>
  <TitlesOfParts>
    <vt:vector size="21" baseType="lpstr">
      <vt:lpstr>ADLaM Display</vt:lpstr>
      <vt:lpstr>Aharoni</vt:lpstr>
      <vt:lpstr>Arial</vt:lpstr>
      <vt:lpstr>Calibri</vt:lpstr>
      <vt:lpstr>Epilogue</vt:lpstr>
      <vt:lpstr>Footlight MT Light</vt:lpstr>
      <vt:lpstr>Fraunces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SARANSH  SINGH (RA2212703010013)</cp:lastModifiedBy>
  <cp:revision>4</cp:revision>
  <dcterms:created xsi:type="dcterms:W3CDTF">2023-09-07T04:02:34Z</dcterms:created>
  <dcterms:modified xsi:type="dcterms:W3CDTF">2023-10-17T04:29:14Z</dcterms:modified>
</cp:coreProperties>
</file>